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1426" r:id="rId2"/>
    <p:sldId id="256" r:id="rId3"/>
    <p:sldId id="1205" r:id="rId4"/>
    <p:sldId id="1427" r:id="rId5"/>
    <p:sldId id="1429" r:id="rId6"/>
    <p:sldId id="1436" r:id="rId7"/>
    <p:sldId id="1434" r:id="rId8"/>
    <p:sldId id="1421" r:id="rId9"/>
    <p:sldId id="1422" r:id="rId10"/>
    <p:sldId id="1435" r:id="rId11"/>
    <p:sldId id="1423" r:id="rId12"/>
    <p:sldId id="1432" r:id="rId13"/>
    <p:sldId id="1430" r:id="rId14"/>
    <p:sldId id="1431" r:id="rId15"/>
    <p:sldId id="1407" r:id="rId16"/>
    <p:sldId id="1425" r:id="rId17"/>
    <p:sldId id="1409" r:id="rId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annette Nobo" initials="JN" lastIdx="1" clrIdx="0">
    <p:extLst>
      <p:ext uri="{19B8F6BF-5375-455C-9EA6-DF929625EA0E}">
        <p15:presenceInfo xmlns:p15="http://schemas.microsoft.com/office/powerpoint/2012/main" userId="S-1-5-21-3991781186-3178972888-1074896750-12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04" autoAdjust="0"/>
    <p:restoredTop sz="85602" autoAdjust="0"/>
  </p:normalViewPr>
  <p:slideViewPr>
    <p:cSldViewPr snapToGrid="0">
      <p:cViewPr varScale="1">
        <p:scale>
          <a:sx n="70" d="100"/>
          <a:sy n="70" d="100"/>
        </p:scale>
        <p:origin x="98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9264763-F60D-44C6-B9B7-22DAAD7414C3}" type="datetimeFigureOut">
              <a:rPr lang="en-US" smtClean="0"/>
              <a:t>1/11/2021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4E7A4AA-3958-46A7-94CF-224254874862}" type="slidenum">
              <a:rPr lang="en-US" smtClean="0"/>
              <a:t>‹#›</a:t>
            </a:fld>
            <a:endParaRPr lang="en-US"/>
          </a:p>
        </p:txBody>
      </p:sp>
    </p:spTree>
    <p:extLst>
      <p:ext uri="{BB962C8B-B14F-4D97-AF65-F5344CB8AC3E}">
        <p14:creationId xmlns:p14="http://schemas.microsoft.com/office/powerpoint/2010/main" val="975654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everyone to the KESA Update for January.  I am glad to see and be able to visit with you today. (next slide)</a:t>
            </a:r>
          </a:p>
        </p:txBody>
      </p:sp>
      <p:sp>
        <p:nvSpPr>
          <p:cNvPr id="4" name="Slide Number Placeholder 3"/>
          <p:cNvSpPr>
            <a:spLocks noGrp="1"/>
          </p:cNvSpPr>
          <p:nvPr>
            <p:ph type="sldNum" sz="quarter" idx="5"/>
          </p:nvPr>
        </p:nvSpPr>
        <p:spPr/>
        <p:txBody>
          <a:bodyPr/>
          <a:lstStyle/>
          <a:p>
            <a:fld id="{A4E7A4AA-3958-46A7-94CF-224254874862}" type="slidenum">
              <a:rPr lang="en-US" smtClean="0"/>
              <a:t>2</a:t>
            </a:fld>
            <a:endParaRPr lang="en-US"/>
          </a:p>
        </p:txBody>
      </p:sp>
    </p:spTree>
    <p:extLst>
      <p:ext uri="{BB962C8B-B14F-4D97-AF65-F5344CB8AC3E}">
        <p14:creationId xmlns:p14="http://schemas.microsoft.com/office/powerpoint/2010/main" val="2866153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did you think of the survey?  We are currently thinking of the best way to ask the questions posted that would be easiest for the field to answer.  Would something like this work, where there are multiple choice along with open-ended? </a:t>
            </a:r>
          </a:p>
        </p:txBody>
      </p:sp>
      <p:sp>
        <p:nvSpPr>
          <p:cNvPr id="4" name="Slide Number Placeholder 3"/>
          <p:cNvSpPr>
            <a:spLocks noGrp="1"/>
          </p:cNvSpPr>
          <p:nvPr>
            <p:ph type="sldNum" sz="quarter" idx="5"/>
          </p:nvPr>
        </p:nvSpPr>
        <p:spPr/>
        <p:txBody>
          <a:bodyPr/>
          <a:lstStyle/>
          <a:p>
            <a:fld id="{A4E7A4AA-3958-46A7-94CF-224254874862}" type="slidenum">
              <a:rPr lang="en-US" smtClean="0"/>
              <a:t>11</a:t>
            </a:fld>
            <a:endParaRPr lang="en-US"/>
          </a:p>
        </p:txBody>
      </p:sp>
    </p:spTree>
    <p:extLst>
      <p:ext uri="{BB962C8B-B14F-4D97-AF65-F5344CB8AC3E}">
        <p14:creationId xmlns:p14="http://schemas.microsoft.com/office/powerpoint/2010/main" val="2559432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E7A4AA-3958-46A7-94CF-224254874862}" type="slidenum">
              <a:rPr lang="en-US" smtClean="0"/>
              <a:t>15</a:t>
            </a:fld>
            <a:endParaRPr lang="en-US"/>
          </a:p>
        </p:txBody>
      </p:sp>
    </p:spTree>
    <p:extLst>
      <p:ext uri="{BB962C8B-B14F-4D97-AF65-F5344CB8AC3E}">
        <p14:creationId xmlns:p14="http://schemas.microsoft.com/office/powerpoint/2010/main" val="3412605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E7A4AA-3958-46A7-94CF-224254874862}" type="slidenum">
              <a:rPr lang="en-US" smtClean="0"/>
              <a:t>17</a:t>
            </a:fld>
            <a:endParaRPr lang="en-US"/>
          </a:p>
        </p:txBody>
      </p:sp>
    </p:spTree>
    <p:extLst>
      <p:ext uri="{BB962C8B-B14F-4D97-AF65-F5344CB8AC3E}">
        <p14:creationId xmlns:p14="http://schemas.microsoft.com/office/powerpoint/2010/main" val="696227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purpose of this month’s KESA Update is to provide an everyone with </a:t>
            </a:r>
          </a:p>
          <a:p>
            <a:pPr marL="228600" indent="-228600">
              <a:buAutoNum type="arabicPeriod"/>
            </a:pPr>
            <a:r>
              <a:rPr lang="en-US" dirty="0"/>
              <a:t>information on what the KESA Pause opportunity did in terms of the redistribution of systems and their expected accreditation year.</a:t>
            </a:r>
          </a:p>
          <a:p>
            <a:pPr marL="228600" indent="-228600">
              <a:buAutoNum type="arabicPeriod"/>
            </a:pPr>
            <a:r>
              <a:rPr lang="en-US" dirty="0"/>
              <a:t>To get the temperature, if you will, about how all systems are addressing social emotional and academic progress</a:t>
            </a:r>
          </a:p>
          <a:p>
            <a:pPr marL="228600" indent="-228600">
              <a:buAutoNum type="arabicPeriod"/>
            </a:pPr>
            <a:r>
              <a:rPr lang="en-US" dirty="0"/>
              <a:t>Allow for some conversation amongst ourselves to help clarify and further understand what is expected in the April survey; and finally,</a:t>
            </a:r>
          </a:p>
          <a:p>
            <a:pPr marL="228600" indent="-228600">
              <a:buAutoNum type="arabicPeriod"/>
            </a:pPr>
            <a:r>
              <a:rPr lang="en-US" dirty="0"/>
              <a:t>To give systems that are not pausing, a general overview of their expectations for this year.  (Next Slide)</a:t>
            </a:r>
          </a:p>
          <a:p>
            <a:endParaRPr lang="en-US" dirty="0"/>
          </a:p>
        </p:txBody>
      </p:sp>
      <p:sp>
        <p:nvSpPr>
          <p:cNvPr id="4" name="Slide Number Placeholder 3"/>
          <p:cNvSpPr>
            <a:spLocks noGrp="1"/>
          </p:cNvSpPr>
          <p:nvPr>
            <p:ph type="sldNum" sz="quarter" idx="5"/>
          </p:nvPr>
        </p:nvSpPr>
        <p:spPr/>
        <p:txBody>
          <a:bodyPr/>
          <a:lstStyle/>
          <a:p>
            <a:fld id="{A4E7A4AA-3958-46A7-94CF-224254874862}" type="slidenum">
              <a:rPr lang="en-US" smtClean="0"/>
              <a:t>3</a:t>
            </a:fld>
            <a:endParaRPr lang="en-US"/>
          </a:p>
        </p:txBody>
      </p:sp>
    </p:spTree>
    <p:extLst>
      <p:ext uri="{BB962C8B-B14F-4D97-AF65-F5344CB8AC3E}">
        <p14:creationId xmlns:p14="http://schemas.microsoft.com/office/powerpoint/2010/main" val="243968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in November we asked you to give us your decision about whether you as a system, were going to voluntarily pause for one year your KESA process or not.  The next three chart summarized that information.  </a:t>
            </a:r>
          </a:p>
          <a:p>
            <a:r>
              <a:rPr lang="en-US" dirty="0"/>
              <a:t>This chart reflects the number of systems that chose to continue their KESA process and the number of systems by year that we will have for accreditation.  So out of 358 systems (both public, private, special purpose and state) 145 chose to not pause. (Next Slide)</a:t>
            </a:r>
          </a:p>
          <a:p>
            <a:endParaRPr lang="en-US" dirty="0"/>
          </a:p>
        </p:txBody>
      </p:sp>
      <p:sp>
        <p:nvSpPr>
          <p:cNvPr id="4" name="Slide Number Placeholder 3"/>
          <p:cNvSpPr>
            <a:spLocks noGrp="1"/>
          </p:cNvSpPr>
          <p:nvPr>
            <p:ph type="sldNum" sz="quarter" idx="5"/>
          </p:nvPr>
        </p:nvSpPr>
        <p:spPr/>
        <p:txBody>
          <a:bodyPr/>
          <a:lstStyle/>
          <a:p>
            <a:fld id="{A4E7A4AA-3958-46A7-94CF-224254874862}" type="slidenum">
              <a:rPr lang="en-US" smtClean="0"/>
              <a:t>4</a:t>
            </a:fld>
            <a:endParaRPr lang="en-US"/>
          </a:p>
        </p:txBody>
      </p:sp>
    </p:spTree>
    <p:extLst>
      <p:ext uri="{BB962C8B-B14F-4D97-AF65-F5344CB8AC3E}">
        <p14:creationId xmlns:p14="http://schemas.microsoft.com/office/powerpoint/2010/main" val="274953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chart is showing the redistribution of systems, as a result of systems pausing for one year.  Although the pause helped a little with the number of systems being accredited in their last year of KESA, we still have what I call a “bubble” year…a year where the number of systems coming forward for accreditation is really high.</a:t>
            </a:r>
          </a:p>
          <a:p>
            <a:endParaRPr lang="en-US" dirty="0"/>
          </a:p>
          <a:p>
            <a:endParaRPr lang="en-US" dirty="0"/>
          </a:p>
        </p:txBody>
      </p:sp>
      <p:sp>
        <p:nvSpPr>
          <p:cNvPr id="4" name="Slide Number Placeholder 3"/>
          <p:cNvSpPr>
            <a:spLocks noGrp="1"/>
          </p:cNvSpPr>
          <p:nvPr>
            <p:ph type="sldNum" sz="quarter" idx="5"/>
          </p:nvPr>
        </p:nvSpPr>
        <p:spPr/>
        <p:txBody>
          <a:bodyPr/>
          <a:lstStyle/>
          <a:p>
            <a:fld id="{A4E7A4AA-3958-46A7-94CF-224254874862}" type="slidenum">
              <a:rPr lang="en-US" smtClean="0"/>
              <a:t>5</a:t>
            </a:fld>
            <a:endParaRPr lang="en-US"/>
          </a:p>
        </p:txBody>
      </p:sp>
    </p:spTree>
    <p:extLst>
      <p:ext uri="{BB962C8B-B14F-4D97-AF65-F5344CB8AC3E}">
        <p14:creationId xmlns:p14="http://schemas.microsoft.com/office/powerpoint/2010/main" val="2398967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finally, this chart is showing the redistribution of systems by year as of today.  One thing to remember about this is that those systems being accredited this year will be up for accreditation again in 2025-2026 making those numbers to really be for that year 36 public, 15 private for a total of 51.  </a:t>
            </a:r>
          </a:p>
          <a:p>
            <a:endParaRPr lang="en-US" dirty="0"/>
          </a:p>
          <a:p>
            <a:r>
              <a:rPr lang="en-US" dirty="0"/>
              <a:t>As stated previously, this is current as of today.  We know that there may still be some systems that due to unforeseen circumstances may choose to change their decisions, although we would hope to make this final, we will not be changing the information in the KESA Application related to your accreditation year until the end of the school year (sometime in May).</a:t>
            </a:r>
          </a:p>
          <a:p>
            <a:endParaRPr lang="en-US" dirty="0"/>
          </a:p>
          <a:p>
            <a:r>
              <a:rPr lang="en-US" dirty="0"/>
              <a:t>Ok, any questions about these numbers?  (wait about 5 seconds then next slide)</a:t>
            </a:r>
          </a:p>
          <a:p>
            <a:endParaRPr lang="en-US" dirty="0"/>
          </a:p>
        </p:txBody>
      </p:sp>
      <p:sp>
        <p:nvSpPr>
          <p:cNvPr id="4" name="Slide Number Placeholder 3"/>
          <p:cNvSpPr>
            <a:spLocks noGrp="1"/>
          </p:cNvSpPr>
          <p:nvPr>
            <p:ph type="sldNum" sz="quarter" idx="5"/>
          </p:nvPr>
        </p:nvSpPr>
        <p:spPr/>
        <p:txBody>
          <a:bodyPr/>
          <a:lstStyle/>
          <a:p>
            <a:fld id="{A4E7A4AA-3958-46A7-94CF-224254874862}" type="slidenum">
              <a:rPr lang="en-US" smtClean="0"/>
              <a:t>6</a:t>
            </a:fld>
            <a:endParaRPr lang="en-US"/>
          </a:p>
        </p:txBody>
      </p:sp>
    </p:spTree>
    <p:extLst>
      <p:ext uri="{BB962C8B-B14F-4D97-AF65-F5344CB8AC3E}">
        <p14:creationId xmlns:p14="http://schemas.microsoft.com/office/powerpoint/2010/main" val="341982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 so let’s get to the main discussion for today’s update.  Although an official survey will be coming out in April that will ask you to address the questions posted on the accreditation website for both Social Emotional and Academic Progress, we wanted to try to get an idea of what systems are currently doing in these two areas.  To get you thinking now, about how you may answer some of these questions.  To that end we have developed a quick survey for you to take during this meeting that will provide us with a quick Pulse of what is happening.  </a:t>
            </a:r>
          </a:p>
          <a:p>
            <a:endParaRPr lang="en-US" dirty="0"/>
          </a:p>
          <a:p>
            <a:r>
              <a:rPr lang="en-US" dirty="0"/>
              <a:t>Hopefully, the survey will also trigger questions that could help further the whole group discussion that will follow.  This can also be an opportunity to learn from each other about some strategies being implemented and types of data being collected. </a:t>
            </a:r>
          </a:p>
          <a:p>
            <a:endParaRPr lang="en-US" dirty="0"/>
          </a:p>
          <a:p>
            <a:r>
              <a:rPr lang="en-US" dirty="0"/>
              <a:t>Let’s take a quick look at the questions that paused systems will be asked (next slide)</a:t>
            </a:r>
          </a:p>
          <a:p>
            <a:endParaRPr lang="en-US" dirty="0"/>
          </a:p>
          <a:p>
            <a:endParaRPr lang="en-US" dirty="0"/>
          </a:p>
        </p:txBody>
      </p:sp>
      <p:sp>
        <p:nvSpPr>
          <p:cNvPr id="4" name="Slide Number Placeholder 3"/>
          <p:cNvSpPr>
            <a:spLocks noGrp="1"/>
          </p:cNvSpPr>
          <p:nvPr>
            <p:ph type="sldNum" sz="quarter" idx="5"/>
          </p:nvPr>
        </p:nvSpPr>
        <p:spPr/>
        <p:txBody>
          <a:bodyPr/>
          <a:lstStyle/>
          <a:p>
            <a:fld id="{A4E7A4AA-3958-46A7-94CF-224254874862}" type="slidenum">
              <a:rPr lang="en-US" smtClean="0"/>
              <a:t>7</a:t>
            </a:fld>
            <a:endParaRPr lang="en-US"/>
          </a:p>
        </p:txBody>
      </p:sp>
    </p:spTree>
    <p:extLst>
      <p:ext uri="{BB962C8B-B14F-4D97-AF65-F5344CB8AC3E}">
        <p14:creationId xmlns:p14="http://schemas.microsoft.com/office/powerpoint/2010/main" val="4238531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Using the chat, please write what are some of the things you are doing as a system or school to address the needs of Staff?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sng" kern="1200" dirty="0">
                <a:solidFill>
                  <a:schemeClr val="tx1"/>
                </a:solidFill>
                <a:effectLst/>
                <a:latin typeface="+mn-lt"/>
                <a:ea typeface="+mn-ea"/>
                <a:cs typeface="+mn-cs"/>
              </a:rPr>
              <a:t>Read through the chat picking up some of the responses.</a:t>
            </a:r>
          </a:p>
          <a:p>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How about of students? </a:t>
            </a:r>
            <a:r>
              <a:rPr lang="en-US" sz="1200" b="1" i="1" u="sng" kern="1200" dirty="0">
                <a:solidFill>
                  <a:schemeClr val="tx1"/>
                </a:solidFill>
                <a:effectLst/>
                <a:latin typeface="+mn-lt"/>
                <a:ea typeface="+mn-ea"/>
                <a:cs typeface="+mn-cs"/>
              </a:rPr>
              <a:t>Read through the chat picking up some of the responses.</a:t>
            </a:r>
          </a:p>
          <a:p>
            <a:endParaRPr lang="en-US" dirty="0">
              <a:solidFill>
                <a:srgbClr val="FF0000"/>
              </a:solidFill>
            </a:endParaRPr>
          </a:p>
          <a:p>
            <a:endParaRPr lang="en-US" dirty="0"/>
          </a:p>
          <a:p>
            <a:endParaRPr lang="en-US" dirty="0"/>
          </a:p>
        </p:txBody>
      </p:sp>
      <p:sp>
        <p:nvSpPr>
          <p:cNvPr id="4" name="Slide Number Placeholder 3"/>
          <p:cNvSpPr>
            <a:spLocks noGrp="1"/>
          </p:cNvSpPr>
          <p:nvPr>
            <p:ph type="sldNum" sz="quarter" idx="5"/>
          </p:nvPr>
        </p:nvSpPr>
        <p:spPr/>
        <p:txBody>
          <a:bodyPr/>
          <a:lstStyle/>
          <a:p>
            <a:fld id="{A4E7A4AA-3958-46A7-94CF-224254874862}" type="slidenum">
              <a:rPr lang="en-US" smtClean="0"/>
              <a:t>8</a:t>
            </a:fld>
            <a:endParaRPr lang="en-US"/>
          </a:p>
        </p:txBody>
      </p:sp>
    </p:spTree>
    <p:extLst>
      <p:ext uri="{BB962C8B-B14F-4D97-AF65-F5344CB8AC3E}">
        <p14:creationId xmlns:p14="http://schemas.microsoft.com/office/powerpoint/2010/main" val="9625493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survey we are going to ask you to take in just a few minutes has no identifying information.  In other words we are not asking you who is completing the survey.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has been developed to foster discussion and take a quick temperature of where systems are currently.  We may have the right people to answer these questions, then again we might not, but it is being used as a point for discussion so we would ask that you answer to the best of your ability.  (show next slide.)</a:t>
            </a:r>
          </a:p>
          <a:p>
            <a:endParaRPr lang="en-US" dirty="0"/>
          </a:p>
        </p:txBody>
      </p:sp>
      <p:sp>
        <p:nvSpPr>
          <p:cNvPr id="4" name="Slide Number Placeholder 3"/>
          <p:cNvSpPr>
            <a:spLocks noGrp="1"/>
          </p:cNvSpPr>
          <p:nvPr>
            <p:ph type="sldNum" sz="quarter" idx="5"/>
          </p:nvPr>
        </p:nvSpPr>
        <p:spPr/>
        <p:txBody>
          <a:bodyPr/>
          <a:lstStyle/>
          <a:p>
            <a:fld id="{A4E7A4AA-3958-46A7-94CF-224254874862}" type="slidenum">
              <a:rPr lang="en-US" smtClean="0"/>
              <a:t>9</a:t>
            </a:fld>
            <a:endParaRPr lang="en-US"/>
          </a:p>
        </p:txBody>
      </p:sp>
    </p:spTree>
    <p:extLst>
      <p:ext uri="{BB962C8B-B14F-4D97-AF65-F5344CB8AC3E}">
        <p14:creationId xmlns:p14="http://schemas.microsoft.com/office/powerpoint/2010/main" val="34646197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u="sng" dirty="0"/>
              <a:t>When the 5 minutes are up, return to the Zoom without the PowerPoint for a discussion.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Using the reactions icon on the zoom, how many of you have already been considering and giving thought to how your going to approach any social-emotional loss or academic loss?  Feel free to unmute your mic to share some of your ideas and feel free to add your thought in the chat.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A4E7A4AA-3958-46A7-94CF-224254874862}" type="slidenum">
              <a:rPr lang="en-US" smtClean="0"/>
              <a:t>10</a:t>
            </a:fld>
            <a:endParaRPr lang="en-US"/>
          </a:p>
        </p:txBody>
      </p:sp>
    </p:spTree>
    <p:extLst>
      <p:ext uri="{BB962C8B-B14F-4D97-AF65-F5344CB8AC3E}">
        <p14:creationId xmlns:p14="http://schemas.microsoft.com/office/powerpoint/2010/main" val="9745703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5" y="666"/>
            <a:ext cx="12189629" cy="6856666"/>
          </a:xfrm>
          <a:prstGeom prst="rect">
            <a:avLst/>
          </a:prstGeom>
        </p:spPr>
      </p:pic>
      <p:sp>
        <p:nvSpPr>
          <p:cNvPr id="3" name="Subtitle 2"/>
          <p:cNvSpPr>
            <a:spLocks noGrp="1"/>
          </p:cNvSpPr>
          <p:nvPr>
            <p:ph type="subTitle" idx="1"/>
          </p:nvPr>
        </p:nvSpPr>
        <p:spPr>
          <a:xfrm>
            <a:off x="1524000" y="4326467"/>
            <a:ext cx="7480151" cy="1037658"/>
          </a:xfrm>
          <a:prstGeom prst="rect">
            <a:avLst/>
          </a:prstGeo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8" name="Title 7">
            <a:extLst>
              <a:ext uri="{FF2B5EF4-FFF2-40B4-BE49-F238E27FC236}">
                <a16:creationId xmlns:a16="http://schemas.microsoft.com/office/drawing/2014/main" id="{D549B9DA-B246-4EEB-B88F-6E64659851AD}"/>
              </a:ext>
            </a:extLst>
          </p:cNvPr>
          <p:cNvSpPr>
            <a:spLocks noGrp="1"/>
          </p:cNvSpPr>
          <p:nvPr>
            <p:ph type="title"/>
          </p:nvPr>
        </p:nvSpPr>
        <p:spPr>
          <a:xfrm>
            <a:off x="1524000" y="1597891"/>
            <a:ext cx="7480151" cy="2728576"/>
          </a:xfrm>
        </p:spPr>
        <p:txBody>
          <a:bodyPr/>
          <a:lstStyle>
            <a:lvl1pPr>
              <a:defRPr>
                <a:solidFill>
                  <a:schemeClr val="tx1"/>
                </a:solidFill>
              </a:defRPr>
            </a:lvl1pPr>
          </a:lstStyle>
          <a:p>
            <a:r>
              <a:rPr lang="en-US" dirty="0"/>
              <a:t>Click to edit Master title style</a:t>
            </a:r>
          </a:p>
        </p:txBody>
      </p:sp>
      <p:sp>
        <p:nvSpPr>
          <p:cNvPr id="9" name="Date Placeholder 8">
            <a:extLst>
              <a:ext uri="{FF2B5EF4-FFF2-40B4-BE49-F238E27FC236}">
                <a16:creationId xmlns:a16="http://schemas.microsoft.com/office/drawing/2014/main" id="{0B8430E5-56DC-4D4E-8E0C-064A4EBB9CEF}"/>
              </a:ext>
            </a:extLst>
          </p:cNvPr>
          <p:cNvSpPr>
            <a:spLocks noGrp="1"/>
          </p:cNvSpPr>
          <p:nvPr>
            <p:ph type="dt" sz="half" idx="10"/>
          </p:nvPr>
        </p:nvSpPr>
        <p:spPr/>
        <p:txBody>
          <a:bodyPr/>
          <a:lstStyle/>
          <a:p>
            <a:fld id="{4A706AEE-E4B8-4315-A38A-5DBF50C52D73}" type="datetimeFigureOut">
              <a:rPr lang="en-US" smtClean="0"/>
              <a:t>1/11/2021</a:t>
            </a:fld>
            <a:endParaRPr lang="en-US"/>
          </a:p>
        </p:txBody>
      </p:sp>
      <p:sp>
        <p:nvSpPr>
          <p:cNvPr id="10" name="Footer Placeholder 9">
            <a:extLst>
              <a:ext uri="{FF2B5EF4-FFF2-40B4-BE49-F238E27FC236}">
                <a16:creationId xmlns:a16="http://schemas.microsoft.com/office/drawing/2014/main" id="{4D4CF198-164A-403B-80C4-44E0196DF56C}"/>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393C20EE-24EE-4FCE-8C00-CBB4F6AEFA3E}"/>
              </a:ext>
            </a:extLst>
          </p:cNvPr>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1660188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hoto">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5" y="2571"/>
            <a:ext cx="12188950" cy="6852858"/>
          </a:xfrm>
          <a:prstGeom prst="rect">
            <a:avLst/>
          </a:prstGeom>
        </p:spPr>
      </p:pic>
      <p:sp>
        <p:nvSpPr>
          <p:cNvPr id="2" name="Date Placeholder 1"/>
          <p:cNvSpPr>
            <a:spLocks noGrp="1"/>
          </p:cNvSpPr>
          <p:nvPr>
            <p:ph type="dt" sz="half" idx="10"/>
          </p:nvPr>
        </p:nvSpPr>
        <p:spPr/>
        <p:txBody>
          <a:bodyPr/>
          <a:lstStyle/>
          <a:p>
            <a:fld id="{4A706AEE-E4B8-4315-A38A-5DBF50C52D73}" type="datetimeFigureOut">
              <a:rPr lang="en-US" smtClean="0"/>
              <a:t>1/11/2021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D1F73E-0BBA-472D-89D7-AA97411977D3}" type="slidenum">
              <a:rPr lang="en-US" smtClean="0"/>
              <a:t>‹#›</a:t>
            </a:fld>
            <a:endParaRPr lang="en-US"/>
          </a:p>
        </p:txBody>
      </p:sp>
      <p:sp>
        <p:nvSpPr>
          <p:cNvPr id="10" name="Picture Placeholder 9">
            <a:extLst>
              <a:ext uri="{FF2B5EF4-FFF2-40B4-BE49-F238E27FC236}">
                <a16:creationId xmlns:a16="http://schemas.microsoft.com/office/drawing/2014/main" id="{1D4316CC-A48F-4BBE-B42A-217912B9343F}"/>
              </a:ext>
            </a:extLst>
          </p:cNvPr>
          <p:cNvSpPr>
            <a:spLocks noGrp="1" noChangeAspect="1"/>
          </p:cNvSpPr>
          <p:nvPr>
            <p:ph type="pic" sz="quarter" idx="13"/>
          </p:nvPr>
        </p:nvSpPr>
        <p:spPr>
          <a:xfrm>
            <a:off x="0" y="0"/>
            <a:ext cx="12188952" cy="5116945"/>
          </a:xfrm>
        </p:spPr>
        <p:txBody>
          <a:bodyPr anchor="ctr" anchorCtr="0">
            <a:noAutofit/>
          </a:bodyPr>
          <a:lstStyle>
            <a:lvl1pPr marL="0" indent="0" algn="ctr">
              <a:buNone/>
              <a:defRPr/>
            </a:lvl1pPr>
          </a:lstStyle>
          <a:p>
            <a:endParaRPr lang="en-US" dirty="0"/>
          </a:p>
        </p:txBody>
      </p:sp>
      <p:sp>
        <p:nvSpPr>
          <p:cNvPr id="11" name="Title 10">
            <a:extLst>
              <a:ext uri="{FF2B5EF4-FFF2-40B4-BE49-F238E27FC236}">
                <a16:creationId xmlns:a16="http://schemas.microsoft.com/office/drawing/2014/main" id="{18FF99EB-A947-4D83-8F9E-CA5EF676B147}"/>
              </a:ext>
            </a:extLst>
          </p:cNvPr>
          <p:cNvSpPr>
            <a:spLocks noGrp="1"/>
          </p:cNvSpPr>
          <p:nvPr>
            <p:ph type="title"/>
          </p:nvPr>
        </p:nvSpPr>
        <p:spPr>
          <a:xfrm>
            <a:off x="838200" y="5218545"/>
            <a:ext cx="10420927" cy="1003851"/>
          </a:xfrm>
        </p:spPr>
        <p:txBody>
          <a:bodyPr anchor="t">
            <a:normAutofit/>
          </a:bodyPr>
          <a:lstStyle>
            <a:lvl1pPr>
              <a:defRPr sz="3200">
                <a:solidFill>
                  <a:schemeClr val="bg1"/>
                </a:solidFill>
              </a:defRPr>
            </a:lvl1pPr>
          </a:lstStyle>
          <a:p>
            <a:r>
              <a:rPr lang="en-US"/>
              <a:t>Click to edit Master title style</a:t>
            </a:r>
          </a:p>
        </p:txBody>
      </p:sp>
    </p:spTree>
    <p:extLst>
      <p:ext uri="{BB962C8B-B14F-4D97-AF65-F5344CB8AC3E}">
        <p14:creationId xmlns:p14="http://schemas.microsoft.com/office/powerpoint/2010/main" val="821163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7" name="Media Placeholder 6">
            <a:extLst>
              <a:ext uri="{FF2B5EF4-FFF2-40B4-BE49-F238E27FC236}">
                <a16:creationId xmlns:a16="http://schemas.microsoft.com/office/drawing/2014/main" id="{D9F3DECE-3D90-46B8-AA48-F29BB31281AC}"/>
              </a:ext>
            </a:extLst>
          </p:cNvPr>
          <p:cNvSpPr>
            <a:spLocks noGrp="1"/>
          </p:cNvSpPr>
          <p:nvPr>
            <p:ph type="media" sz="quarter" idx="14"/>
          </p:nvPr>
        </p:nvSpPr>
        <p:spPr>
          <a:xfrm>
            <a:off x="1134918" y="803563"/>
            <a:ext cx="9922164" cy="4932218"/>
          </a:xfrm>
        </p:spPr>
        <p:txBody>
          <a:bodyPr anchor="ctr" anchorCtr="0"/>
          <a:lstStyle>
            <a:lvl1pPr marL="0" indent="0" algn="ctr">
              <a:buNone/>
              <a:defRPr>
                <a:noFill/>
              </a:defRPr>
            </a:lvl1pPr>
          </a:lstStyle>
          <a:p>
            <a:endParaRPr lang="en-US"/>
          </a:p>
        </p:txBody>
      </p:sp>
      <p:sp>
        <p:nvSpPr>
          <p:cNvPr id="2" name="Date Placeholder 1"/>
          <p:cNvSpPr>
            <a:spLocks noGrp="1"/>
          </p:cNvSpPr>
          <p:nvPr>
            <p:ph type="dt" sz="half" idx="10"/>
          </p:nvPr>
        </p:nvSpPr>
        <p:spPr/>
        <p:txBody>
          <a:bodyPr/>
          <a:lstStyle/>
          <a:p>
            <a:fld id="{4A706AEE-E4B8-4315-A38A-5DBF50C52D73}" type="datetimeFigureOut">
              <a:rPr lang="en-US" smtClean="0"/>
              <a:t>1/11/2021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4147403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457201"/>
            <a:ext cx="6172200" cy="5403850"/>
          </a:xfrm>
          <a:prstGeom prst="rect">
            <a:avLst/>
          </a:prstGeo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706AEE-E4B8-4315-A38A-5DBF50C52D73}"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33723004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5183188" y="457201"/>
            <a:ext cx="6172200" cy="5403850"/>
          </a:xfrm>
          <a:prstGeom prst="rect">
            <a:avLst/>
          </a:prstGeom>
          <a:noFill/>
        </p:spPr>
        <p:txBody>
          <a:bodyPr anchor="ct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4A706AEE-E4B8-4315-A38A-5DBF50C52D73}"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32062491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2 consultant informati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85CF677-628B-43A7-AA88-9DD0BBB3A01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
        <p:nvSpPr>
          <p:cNvPr id="3" name="Date Placeholder 2">
            <a:extLst>
              <a:ext uri="{FF2B5EF4-FFF2-40B4-BE49-F238E27FC236}">
                <a16:creationId xmlns:a16="http://schemas.microsoft.com/office/drawing/2014/main" id="{E5289218-7CB7-4181-8221-C0440523BEC9}"/>
              </a:ext>
            </a:extLst>
          </p:cNvPr>
          <p:cNvSpPr>
            <a:spLocks noGrp="1"/>
          </p:cNvSpPr>
          <p:nvPr>
            <p:ph type="dt" sz="half" idx="10"/>
          </p:nvPr>
        </p:nvSpPr>
        <p:spPr/>
        <p:txBody>
          <a:bodyPr/>
          <a:lstStyle/>
          <a:p>
            <a:fld id="{4A706AEE-E4B8-4315-A38A-5DBF50C52D73}" type="datetimeFigureOut">
              <a:rPr lang="en-US" smtClean="0"/>
              <a:t>1/11/2021</a:t>
            </a:fld>
            <a:endParaRPr lang="en-US"/>
          </a:p>
        </p:txBody>
      </p:sp>
      <p:sp>
        <p:nvSpPr>
          <p:cNvPr id="4" name="Footer Placeholder 3">
            <a:extLst>
              <a:ext uri="{FF2B5EF4-FFF2-40B4-BE49-F238E27FC236}">
                <a16:creationId xmlns:a16="http://schemas.microsoft.com/office/drawing/2014/main" id="{C0DB162A-3F38-40BA-82D2-7C72C64118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4B03C34-34B1-4B5B-AEED-AE92CCC42FD7}"/>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9" name="Content Placeholder 8">
            <a:extLst>
              <a:ext uri="{FF2B5EF4-FFF2-40B4-BE49-F238E27FC236}">
                <a16:creationId xmlns:a16="http://schemas.microsoft.com/office/drawing/2014/main" id="{019EEF34-BD1D-4AD5-89F7-C78D3A3B74B9}"/>
              </a:ext>
            </a:extLst>
          </p:cNvPr>
          <p:cNvSpPr>
            <a:spLocks noGrp="1"/>
          </p:cNvSpPr>
          <p:nvPr>
            <p:ph sz="quarter" idx="13"/>
          </p:nvPr>
        </p:nvSpPr>
        <p:spPr>
          <a:xfrm>
            <a:off x="1244889" y="3168073"/>
            <a:ext cx="4592495" cy="2354046"/>
          </a:xfrm>
        </p:spPr>
        <p:txBody>
          <a:bodyPr anchor="ctr">
            <a:normAutofit/>
          </a:bodyPr>
          <a:lstStyle>
            <a:lvl1pPr marL="0" indent="0">
              <a:buNone/>
              <a:defRPr sz="2000" b="0"/>
            </a:lvl1pPr>
            <a:lvl2pPr marL="457200" indent="0">
              <a:buNone/>
              <a:defRPr sz="2000"/>
            </a:lvl2pPr>
            <a:lvl3pPr marL="914400" indent="0">
              <a:buNone/>
              <a:defRPr/>
            </a:lvl3pPr>
            <a:lvl4pPr marL="1371600" indent="0">
              <a:buNone/>
              <a:defRPr/>
            </a:lvl4pPr>
            <a:lvl5pPr marL="1828800" indent="0">
              <a:buNone/>
              <a:defRPr/>
            </a:lvl5pPr>
          </a:lstStyle>
          <a:p>
            <a:pPr lvl="0"/>
            <a:r>
              <a:rPr lang="en-US" dirty="0"/>
              <a:t>Edit Master text styles</a:t>
            </a:r>
          </a:p>
          <a:p>
            <a:pPr lvl="0"/>
            <a:endParaRPr lang="en-US" dirty="0"/>
          </a:p>
          <a:p>
            <a:pPr lvl="1"/>
            <a:endParaRPr lang="en-US" dirty="0"/>
          </a:p>
        </p:txBody>
      </p:sp>
      <p:sp>
        <p:nvSpPr>
          <p:cNvPr id="13" name="Content Placeholder 8">
            <a:extLst>
              <a:ext uri="{FF2B5EF4-FFF2-40B4-BE49-F238E27FC236}">
                <a16:creationId xmlns:a16="http://schemas.microsoft.com/office/drawing/2014/main" id="{D0AFE5B4-1938-41A0-B0F4-D9FA324FA7EF}"/>
              </a:ext>
            </a:extLst>
          </p:cNvPr>
          <p:cNvSpPr>
            <a:spLocks noGrp="1"/>
          </p:cNvSpPr>
          <p:nvPr>
            <p:ph sz="quarter" idx="14"/>
          </p:nvPr>
        </p:nvSpPr>
        <p:spPr>
          <a:xfrm>
            <a:off x="6338743" y="3168073"/>
            <a:ext cx="4592495" cy="2354046"/>
          </a:xfrm>
        </p:spPr>
        <p:txBody>
          <a:bodyPr anchor="ctr">
            <a:normAutofit/>
          </a:bodyPr>
          <a:lstStyle>
            <a:lvl1pPr marL="0" indent="0">
              <a:buNone/>
              <a:defRPr sz="2000" b="0"/>
            </a:lvl1pPr>
            <a:lvl2pPr marL="457200" indent="0">
              <a:buNone/>
              <a:defRPr sz="2000"/>
            </a:lvl2pPr>
            <a:lvl3pPr marL="914400" indent="0">
              <a:buNone/>
              <a:defRPr/>
            </a:lvl3pPr>
            <a:lvl4pPr marL="1371600" indent="0">
              <a:buNone/>
              <a:defRPr/>
            </a:lvl4pPr>
            <a:lvl5pPr marL="1828800" indent="0">
              <a:buNone/>
              <a:defRPr/>
            </a:lvl5pPr>
          </a:lstStyle>
          <a:p>
            <a:pPr lvl="0"/>
            <a:r>
              <a:rPr lang="en-US" dirty="0"/>
              <a:t>Edit Master text styles</a:t>
            </a:r>
          </a:p>
          <a:p>
            <a:pPr lvl="0"/>
            <a:endParaRPr lang="en-US" dirty="0"/>
          </a:p>
          <a:p>
            <a:pPr lvl="1"/>
            <a:endParaRPr lang="en-US" dirty="0"/>
          </a:p>
        </p:txBody>
      </p:sp>
      <p:sp>
        <p:nvSpPr>
          <p:cNvPr id="14" name="TextBox 13" descr="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
            <a:extLst>
              <a:ext uri="{FF2B5EF4-FFF2-40B4-BE49-F238E27FC236}">
                <a16:creationId xmlns:a16="http://schemas.microsoft.com/office/drawing/2014/main" id="{1A8F5A1F-1699-4EF1-82AF-7354D891452F}"/>
              </a:ext>
            </a:extLst>
          </p:cNvPr>
          <p:cNvSpPr txBox="1"/>
          <p:nvPr userDrawn="1"/>
        </p:nvSpPr>
        <p:spPr>
          <a:xfrm>
            <a:off x="1244889" y="5661891"/>
            <a:ext cx="9686349" cy="507831"/>
          </a:xfrm>
          <a:prstGeom prst="rect">
            <a:avLst/>
          </a:prstGeom>
          <a:noFill/>
        </p:spPr>
        <p:txBody>
          <a:bodyPr wrap="square" rtlCol="0">
            <a:spAutoFit/>
          </a:bodyPr>
          <a:lstStyle/>
          <a:p>
            <a:r>
              <a:rPr lang="en-US" sz="900" dirty="0"/>
              <a:t>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a:t>
            </a:r>
          </a:p>
        </p:txBody>
      </p:sp>
    </p:spTree>
    <p:extLst>
      <p:ext uri="{BB962C8B-B14F-4D97-AF65-F5344CB8AC3E}">
        <p14:creationId xmlns:p14="http://schemas.microsoft.com/office/powerpoint/2010/main" val="2205100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4_Custom Layout">
    <p:bg>
      <p:bgPr>
        <a:solidFill>
          <a:schemeClr val="tx1"/>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1016000" y="1193800"/>
            <a:ext cx="5994400" cy="4267200"/>
          </a:xfrm>
          <a:prstGeom prst="rect">
            <a:avLst/>
          </a:prstGeom>
          <a:noFill/>
        </p:spPr>
        <p:txBody>
          <a:bodyPr anchor="ctr"/>
          <a:lstStyle>
            <a:lvl1pPr marL="0" indent="0" algn="ctr">
              <a:buNone/>
              <a:defRPr i="1">
                <a:solidFill>
                  <a:schemeClr val="bg1"/>
                </a:solidFill>
              </a:defRPr>
            </a:lvl1pPr>
            <a:lvl2pPr marL="609585" indent="0" algn="r">
              <a:buNone/>
              <a:defRPr i="1">
                <a:solidFill>
                  <a:schemeClr val="bg1"/>
                </a:solidFill>
              </a:defRPr>
            </a:lvl2pPr>
            <a:lvl3pPr marL="1219170" indent="0" algn="ctr">
              <a:buNone/>
              <a:defRPr i="1">
                <a:solidFill>
                  <a:schemeClr val="bg1"/>
                </a:solidFill>
              </a:defRPr>
            </a:lvl3pPr>
            <a:lvl4pPr marL="1828754" indent="0" algn="ctr">
              <a:buNone/>
              <a:defRPr i="1">
                <a:solidFill>
                  <a:schemeClr val="bg1"/>
                </a:solidFill>
              </a:defRPr>
            </a:lvl4pPr>
            <a:lvl5pPr marL="2438339" indent="0" algn="ctr">
              <a:buNone/>
              <a:defRPr i="1">
                <a:solidFill>
                  <a:schemeClr val="bg1"/>
                </a:solidFill>
              </a:defRPr>
            </a:lvl5pPr>
          </a:lstStyle>
          <a:p>
            <a:pPr lvl="0"/>
            <a:r>
              <a:rPr lang="en-US" dirty="0"/>
              <a:t>“Click to edit Master text styles”</a:t>
            </a:r>
          </a:p>
          <a:p>
            <a:pPr lvl="1"/>
            <a:r>
              <a:rPr lang="en-US" dirty="0"/>
              <a:t>-- author</a:t>
            </a:r>
          </a:p>
        </p:txBody>
      </p:sp>
      <p:sp>
        <p:nvSpPr>
          <p:cNvPr id="15" name="TextBox 14"/>
          <p:cNvSpPr txBox="1"/>
          <p:nvPr userDrawn="1"/>
        </p:nvSpPr>
        <p:spPr>
          <a:xfrm>
            <a:off x="280485" y="6545902"/>
            <a:ext cx="3748142" cy="235898"/>
          </a:xfrm>
          <a:prstGeom prst="rect">
            <a:avLst/>
          </a:prstGeom>
          <a:noFill/>
        </p:spPr>
        <p:txBody>
          <a:bodyPr wrap="none" rtlCol="0" anchor="b">
            <a:spAutoFit/>
          </a:bodyPr>
          <a:lstStyle/>
          <a:p>
            <a:r>
              <a:rPr lang="en-US" sz="933" dirty="0">
                <a:solidFill>
                  <a:srgbClr val="FFFFFF">
                    <a:lumMod val="65000"/>
                  </a:srgbClr>
                </a:solidFill>
                <a:latin typeface="Arial"/>
              </a:rPr>
              <a:t>KANSAS STATE DEPARTMENT OF EDUCATION </a:t>
            </a:r>
            <a:r>
              <a:rPr lang="en-US" sz="933" i="1" dirty="0">
                <a:solidFill>
                  <a:srgbClr val="FFFFFF">
                    <a:lumMod val="65000"/>
                  </a:srgbClr>
                </a:solidFill>
                <a:latin typeface="Arial"/>
              </a:rPr>
              <a:t>| www.ksde.org</a:t>
            </a:r>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44217" y="6427621"/>
            <a:ext cx="1421603" cy="243840"/>
          </a:xfrm>
          <a:prstGeom prst="rect">
            <a:avLst/>
          </a:prstGeom>
        </p:spPr>
      </p:pic>
    </p:spTree>
    <p:extLst>
      <p:ext uri="{BB962C8B-B14F-4D97-AF65-F5344CB8AC3E}">
        <p14:creationId xmlns:p14="http://schemas.microsoft.com/office/powerpoint/2010/main" val="3968538187"/>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xmlns:p14="http://schemas.microsoft.com/office/powerpoint/2010/mai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2_Custom Layout">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8A546505-0C1E-7747-ABE4-80DCD963CF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87489" y="906465"/>
            <a:ext cx="10528300" cy="595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F3840904-1669-AC4E-B8B4-B05EF7304BD0}"/>
              </a:ext>
            </a:extLst>
          </p:cNvPr>
          <p:cNvSpPr txBox="1">
            <a:spLocks noChangeArrowheads="1"/>
          </p:cNvSpPr>
          <p:nvPr userDrawn="1"/>
        </p:nvSpPr>
        <p:spPr bwMode="auto">
          <a:xfrm>
            <a:off x="3417888" y="6486526"/>
            <a:ext cx="649763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1600">
                <a:solidFill>
                  <a:srgbClr val="11284B"/>
                </a:solidFill>
                <a:latin typeface="Arial Black" panose="020B0A04020102020204" pitchFamily="34" charset="0"/>
              </a:rPr>
              <a:t>Kansas leads the world in the success of each student.</a:t>
            </a:r>
          </a:p>
        </p:txBody>
      </p:sp>
    </p:spTree>
    <p:extLst>
      <p:ext uri="{BB962C8B-B14F-4D97-AF65-F5344CB8AC3E}">
        <p14:creationId xmlns:p14="http://schemas.microsoft.com/office/powerpoint/2010/main" val="16369057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3D9E2-0C41-4D1A-8E61-00B514B4C60F}" type="datetimeFigureOut">
              <a:rPr lang="en-US" smtClean="0">
                <a:solidFill>
                  <a:prstClr val="black">
                    <a:tint val="75000"/>
                  </a:prstClr>
                </a:solidFill>
              </a:rPr>
              <a:pPr/>
              <a:t>1/11/2021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D3885E9-FD18-4F19-92CC-E76CA56FB6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73865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2_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016000" y="5664202"/>
            <a:ext cx="8412480" cy="510081"/>
          </a:xfrm>
          <a:prstGeom prst="rect">
            <a:avLst/>
          </a:prstGeom>
          <a:noFill/>
        </p:spPr>
        <p:txBody>
          <a:bodyPr anchor="ctr" anchorCtr="0"/>
          <a:lstStyle>
            <a:lvl1pPr marL="0" indent="0">
              <a:buNone/>
              <a:defRPr sz="2133" spc="0">
                <a:solidFill>
                  <a:schemeClr val="tx2"/>
                </a:solidFill>
                <a:latin typeface="+mn-lt"/>
                <a:cs typeface="Arial" panose="020B0604020202020204" pitchFamily="34" charset="0"/>
              </a:defRPr>
            </a:lvl1pPr>
            <a:lvl2pPr marL="609570" indent="0">
              <a:buNone/>
              <a:defRPr sz="1600"/>
            </a:lvl2pPr>
            <a:lvl3pPr marL="1219140" indent="0">
              <a:buNone/>
              <a:defRPr sz="1333"/>
            </a:lvl3pPr>
            <a:lvl4pPr marL="1828709" indent="0">
              <a:buNone/>
              <a:defRPr sz="1200"/>
            </a:lvl4pPr>
            <a:lvl5pPr marL="2438278" indent="0">
              <a:buNone/>
              <a:defRPr sz="1200"/>
            </a:lvl5pPr>
            <a:lvl6pPr marL="3047848" indent="0">
              <a:buNone/>
              <a:defRPr sz="1200"/>
            </a:lvl6pPr>
            <a:lvl7pPr marL="3657418" indent="0">
              <a:buNone/>
              <a:defRPr sz="1200"/>
            </a:lvl7pPr>
            <a:lvl8pPr marL="4266987" indent="0">
              <a:buNone/>
              <a:defRPr sz="1200"/>
            </a:lvl8pPr>
            <a:lvl9pPr marL="4876557" indent="0">
              <a:buNone/>
              <a:defRPr sz="1200"/>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96F4B587-9FDF-46DF-B460-9026AE4DF246}" type="datetimeFigureOut">
              <a:rPr lang="en-US" smtClean="0">
                <a:solidFill>
                  <a:srgbClr val="15284B">
                    <a:tint val="75000"/>
                  </a:srgbClr>
                </a:solidFill>
              </a:rPr>
              <a:pPr>
                <a:defRPr/>
              </a:pPr>
              <a:t>1/11/2021</a:t>
            </a:fld>
            <a:endParaRPr lang="en-US" dirty="0">
              <a:solidFill>
                <a:srgbClr val="15284B">
                  <a:tint val="75000"/>
                </a:srgbClr>
              </a:solidFill>
            </a:endParaRPr>
          </a:p>
        </p:txBody>
      </p:sp>
      <p:sp>
        <p:nvSpPr>
          <p:cNvPr id="6" name="Footer Placeholder 5"/>
          <p:cNvSpPr>
            <a:spLocks noGrp="1"/>
          </p:cNvSpPr>
          <p:nvPr>
            <p:ph type="ftr" sz="quarter" idx="11"/>
          </p:nvPr>
        </p:nvSpPr>
        <p:spPr/>
        <p:txBody>
          <a:bodyPr/>
          <a:lstStyle/>
          <a:p>
            <a:pPr>
              <a:defRPr/>
            </a:pPr>
            <a:endParaRPr lang="en-US" dirty="0">
              <a:solidFill>
                <a:srgbClr val="15284B">
                  <a:tint val="75000"/>
                </a:srgbClr>
              </a:solidFill>
            </a:endParaRPr>
          </a:p>
        </p:txBody>
      </p:sp>
      <p:sp>
        <p:nvSpPr>
          <p:cNvPr id="7" name="Slide Number Placeholder 6"/>
          <p:cNvSpPr>
            <a:spLocks noGrp="1"/>
          </p:cNvSpPr>
          <p:nvPr>
            <p:ph type="sldNum" sz="quarter" idx="12"/>
          </p:nvPr>
        </p:nvSpPr>
        <p:spPr/>
        <p:txBody>
          <a:bodyPr/>
          <a:lstStyle/>
          <a:p>
            <a:pPr>
              <a:defRPr/>
            </a:pPr>
            <a:fld id="{A00A119E-7584-428E-89E9-092799AD27D7}" type="slidenum">
              <a:rPr lang="en-US" smtClean="0">
                <a:solidFill>
                  <a:srgbClr val="15284B">
                    <a:tint val="75000"/>
                  </a:srgbClr>
                </a:solidFill>
              </a:rPr>
              <a:pPr>
                <a:defRPr/>
              </a:pPr>
              <a:t>‹#›</a:t>
            </a:fld>
            <a:endParaRPr lang="en-US" dirty="0">
              <a:solidFill>
                <a:srgbClr val="15284B">
                  <a:tint val="75000"/>
                </a:srgbClr>
              </a:solidFill>
            </a:endParaRPr>
          </a:p>
        </p:txBody>
      </p:sp>
      <p:sp>
        <p:nvSpPr>
          <p:cNvPr id="12" name="TextBox 11"/>
          <p:cNvSpPr txBox="1"/>
          <p:nvPr userDrawn="1"/>
        </p:nvSpPr>
        <p:spPr>
          <a:xfrm>
            <a:off x="280487" y="6545902"/>
            <a:ext cx="3092513" cy="235898"/>
          </a:xfrm>
          <a:prstGeom prst="rect">
            <a:avLst/>
          </a:prstGeom>
          <a:noFill/>
        </p:spPr>
        <p:txBody>
          <a:bodyPr wrap="none" rtlCol="0" anchor="b">
            <a:spAutoFit/>
          </a:bodyPr>
          <a:lstStyle/>
          <a:p>
            <a:pPr>
              <a:defRPr/>
            </a:pPr>
            <a:r>
              <a:rPr lang="en-US" sz="933" dirty="0">
                <a:solidFill>
                  <a:srgbClr val="15284B"/>
                </a:solidFill>
                <a:latin typeface="Arial Narrow"/>
              </a:rPr>
              <a:t>KANSAS STATE DEPARTMENT OF EDUCATION </a:t>
            </a:r>
            <a:r>
              <a:rPr lang="en-US" sz="933" i="1" dirty="0">
                <a:solidFill>
                  <a:srgbClr val="15284B"/>
                </a:solidFill>
                <a:latin typeface="Arial Narrow"/>
              </a:rPr>
              <a:t>| www.ksde.org</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69290" y="5502277"/>
            <a:ext cx="2060924" cy="1219200"/>
          </a:xfrm>
          <a:prstGeom prst="rect">
            <a:avLst/>
          </a:prstGeom>
        </p:spPr>
      </p:pic>
      <p:sp>
        <p:nvSpPr>
          <p:cNvPr id="16" name="Picture Placeholder 15"/>
          <p:cNvSpPr>
            <a:spLocks noGrp="1" noChangeAspect="1"/>
          </p:cNvSpPr>
          <p:nvPr>
            <p:ph type="pic" sz="quarter" idx="13"/>
          </p:nvPr>
        </p:nvSpPr>
        <p:spPr>
          <a:xfrm>
            <a:off x="0" y="2"/>
            <a:ext cx="12192000" cy="4546588"/>
          </a:xfrm>
          <a:prstGeom prst="rect">
            <a:avLst/>
          </a:prstGeom>
          <a:noFill/>
        </p:spPr>
        <p:txBody>
          <a:bodyPr>
            <a:noAutofit/>
          </a:bodyPr>
          <a:lstStyle>
            <a:lvl1pPr marL="121914" indent="0">
              <a:buNone/>
              <a:defRPr>
                <a:solidFill>
                  <a:schemeClr val="accent2"/>
                </a:solidFill>
              </a:defRPr>
            </a:lvl1pPr>
          </a:lstStyle>
          <a:p>
            <a:endParaRPr lang="en-US" dirty="0"/>
          </a:p>
        </p:txBody>
      </p:sp>
      <p:sp>
        <p:nvSpPr>
          <p:cNvPr id="11" name="Text Placeholder 10"/>
          <p:cNvSpPr>
            <a:spLocks noGrp="1"/>
          </p:cNvSpPr>
          <p:nvPr>
            <p:ph type="body" sz="quarter" idx="14"/>
          </p:nvPr>
        </p:nvSpPr>
        <p:spPr>
          <a:xfrm>
            <a:off x="1016000" y="4800710"/>
            <a:ext cx="10160000" cy="677108"/>
          </a:xfrm>
          <a:noFill/>
        </p:spPr>
        <p:txBody>
          <a:bodyPr lIns="91440" tIns="91440" rIns="91440" bIns="91440" anchor="ctr" anchorCtr="0"/>
          <a:lstStyle>
            <a:lvl2pPr marL="609570" indent="0">
              <a:buNone/>
              <a:defRPr/>
            </a:lvl2pPr>
          </a:lstStyle>
          <a:p>
            <a:pPr lvl="0"/>
            <a:r>
              <a:rPr lang="en-US" dirty="0"/>
              <a:t>Edit Master text styles</a:t>
            </a:r>
          </a:p>
        </p:txBody>
      </p:sp>
    </p:spTree>
    <p:extLst>
      <p:ext uri="{BB962C8B-B14F-4D97-AF65-F5344CB8AC3E}">
        <p14:creationId xmlns:p14="http://schemas.microsoft.com/office/powerpoint/2010/main" val="2791934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44073"/>
            <a:ext cx="10515600" cy="4532890"/>
          </a:xfrm>
          <a:prstGeom prst="rect">
            <a:avLst/>
          </a:prstGeom>
        </p:spPr>
        <p:txBody>
          <a:bodyPr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A706AEE-E4B8-4315-A38A-5DBF50C52D73}"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1F73E-0BBA-472D-89D7-AA97411977D3}" type="slidenum">
              <a:rPr lang="en-US" smtClean="0"/>
              <a:t>‹#›</a:t>
            </a:fld>
            <a:endParaRPr lang="en-US"/>
          </a:p>
        </p:txBody>
      </p:sp>
      <p:sp>
        <p:nvSpPr>
          <p:cNvPr id="7" name="Title 6">
            <a:extLst>
              <a:ext uri="{FF2B5EF4-FFF2-40B4-BE49-F238E27FC236}">
                <a16:creationId xmlns:a16="http://schemas.microsoft.com/office/drawing/2014/main" id="{F4E87B5A-4C30-4ABE-B2BE-71FBF9F2A8BD}"/>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2978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8" y="668"/>
            <a:ext cx="12189625" cy="6856664"/>
          </a:xfrm>
          <a:prstGeom prst="rect">
            <a:avLst/>
          </a:prstGeom>
        </p:spPr>
      </p:pic>
      <p:sp>
        <p:nvSpPr>
          <p:cNvPr id="2" name="Title 1"/>
          <p:cNvSpPr>
            <a:spLocks noGrp="1"/>
          </p:cNvSpPr>
          <p:nvPr>
            <p:ph type="title"/>
          </p:nvPr>
        </p:nvSpPr>
        <p:spPr>
          <a:xfrm>
            <a:off x="1893456" y="423334"/>
            <a:ext cx="8340436" cy="2713228"/>
          </a:xfrm>
          <a:prstGeom prst="rect">
            <a:avLst/>
          </a:prstGeom>
        </p:spPr>
        <p:txBody>
          <a:bodyPr rIns="457200" anchor="b"/>
          <a:lstStyle>
            <a:lvl1pPr>
              <a:defRPr sz="600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1893456" y="3246268"/>
            <a:ext cx="8340436" cy="1500187"/>
          </a:xfrm>
          <a:prstGeom prst="rect">
            <a:avLst/>
          </a:prstGeom>
        </p:spPr>
        <p:txBody>
          <a:bodyPr tIns="182880" rIns="457200" bIns="182880" anchor="t" anchorCtr="0"/>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4A706AEE-E4B8-4315-A38A-5DBF50C52D73}"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2173045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7F37E57-90EB-4392-A853-E6C177DBF2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3" name="Date Placeholder 2">
            <a:extLst>
              <a:ext uri="{FF2B5EF4-FFF2-40B4-BE49-F238E27FC236}">
                <a16:creationId xmlns:a16="http://schemas.microsoft.com/office/drawing/2014/main" id="{EB0C64CA-01BD-460D-89C9-0C2043D580EB}"/>
              </a:ext>
            </a:extLst>
          </p:cNvPr>
          <p:cNvSpPr>
            <a:spLocks noGrp="1"/>
          </p:cNvSpPr>
          <p:nvPr>
            <p:ph type="dt" sz="half" idx="10"/>
          </p:nvPr>
        </p:nvSpPr>
        <p:spPr/>
        <p:txBody>
          <a:bodyPr/>
          <a:lstStyle/>
          <a:p>
            <a:fld id="{4A706AEE-E4B8-4315-A38A-5DBF50C52D73}" type="datetimeFigureOut">
              <a:rPr lang="en-US" smtClean="0"/>
              <a:t>1/11/2021</a:t>
            </a:fld>
            <a:endParaRPr lang="en-US"/>
          </a:p>
        </p:txBody>
      </p:sp>
      <p:sp>
        <p:nvSpPr>
          <p:cNvPr id="4" name="Footer Placeholder 3">
            <a:extLst>
              <a:ext uri="{FF2B5EF4-FFF2-40B4-BE49-F238E27FC236}">
                <a16:creationId xmlns:a16="http://schemas.microsoft.com/office/drawing/2014/main" id="{1583761E-B5D3-45B1-B910-9807F7E125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D9092A-2CD1-40F9-B4AA-7D5FC15F2ADE}"/>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8" name="Title 7">
            <a:extLst>
              <a:ext uri="{FF2B5EF4-FFF2-40B4-BE49-F238E27FC236}">
                <a16:creationId xmlns:a16="http://schemas.microsoft.com/office/drawing/2014/main" id="{E1829E2D-5DC0-4E9F-B678-9019679156F8}"/>
              </a:ext>
            </a:extLst>
          </p:cNvPr>
          <p:cNvSpPr>
            <a:spLocks noGrp="1"/>
          </p:cNvSpPr>
          <p:nvPr>
            <p:ph type="title"/>
          </p:nvPr>
        </p:nvSpPr>
        <p:spPr>
          <a:xfrm>
            <a:off x="838200" y="4290581"/>
            <a:ext cx="11353800" cy="891019"/>
          </a:xfrm>
          <a:prstGeom prst="rect">
            <a:avLst/>
          </a:prstGeom>
        </p:spPr>
        <p:txBody>
          <a:bodyPr anchor="t"/>
          <a:lstStyle/>
          <a:p>
            <a:r>
              <a:rPr lang="en-US"/>
              <a:t>Click to edit Master title style</a:t>
            </a:r>
          </a:p>
        </p:txBody>
      </p:sp>
      <p:sp>
        <p:nvSpPr>
          <p:cNvPr id="9" name="Text Placeholder 2">
            <a:extLst>
              <a:ext uri="{FF2B5EF4-FFF2-40B4-BE49-F238E27FC236}">
                <a16:creationId xmlns:a16="http://schemas.microsoft.com/office/drawing/2014/main" id="{4389D740-357F-4BFD-B6E8-D6C74B9D819B}"/>
              </a:ext>
            </a:extLst>
          </p:cNvPr>
          <p:cNvSpPr>
            <a:spLocks noGrp="1"/>
          </p:cNvSpPr>
          <p:nvPr>
            <p:ph type="body" idx="1"/>
          </p:nvPr>
        </p:nvSpPr>
        <p:spPr>
          <a:xfrm>
            <a:off x="3581400" y="5331272"/>
            <a:ext cx="8610600" cy="688099"/>
          </a:xfrm>
          <a:prstGeom prst="rect">
            <a:avLst/>
          </a:prstGeom>
        </p:spPr>
        <p:txBody>
          <a:bodyPr>
            <a:norm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4027486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706AEE-E4B8-4315-A38A-5DBF50C52D73}"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1F73E-0BBA-472D-89D7-AA97411977D3}" type="slidenum">
              <a:rPr lang="en-US" smtClean="0"/>
              <a:t>‹#›</a:t>
            </a:fld>
            <a:endParaRPr lang="en-US"/>
          </a:p>
        </p:txBody>
      </p:sp>
      <p:sp>
        <p:nvSpPr>
          <p:cNvPr id="8" name="Title 7">
            <a:extLst>
              <a:ext uri="{FF2B5EF4-FFF2-40B4-BE49-F238E27FC236}">
                <a16:creationId xmlns:a16="http://schemas.microsoft.com/office/drawing/2014/main" id="{CD0CFDC3-B650-4CCE-8A51-79C6018F060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15333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D786F29-BF4F-4B2A-B4D2-37C78A859BB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2" name="Title 1"/>
          <p:cNvSpPr>
            <a:spLocks noGrp="1"/>
          </p:cNvSpPr>
          <p:nvPr>
            <p:ph type="title"/>
          </p:nvPr>
        </p:nvSpPr>
        <p:spPr>
          <a:xfrm>
            <a:off x="839788" y="365126"/>
            <a:ext cx="10515600" cy="1149350"/>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2"/>
            <a:ext cx="5157787" cy="914255"/>
          </a:xfrm>
          <a:prstGeom prst="rect">
            <a:avLst/>
          </a:prstGeom>
        </p:spPr>
        <p:txBody>
          <a:bodyPr anchor="b">
            <a:normAutofit/>
          </a:bodyPr>
          <a:lstStyle>
            <a:lvl1pPr marL="0" indent="0">
              <a:buNone/>
              <a:defRPr sz="2800" b="1">
                <a:latin typeface="Open Sans Semibold" panose="020B0706030804020204" pitchFamily="34" charset="0"/>
                <a:ea typeface="Open Sans Semibold" panose="020B0706030804020204" pitchFamily="34" charset="0"/>
                <a:cs typeface="Open Sans Semibold" panose="020B07060308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671761"/>
            <a:ext cx="5157787" cy="2980893"/>
          </a:xfrm>
          <a:prstGeom prst="rect">
            <a:avLst/>
          </a:prstGeom>
        </p:spPr>
        <p:txBody>
          <a:bodyPr/>
          <a:lstStyle>
            <a:lvl1pPr>
              <a:defRPr sz="2400"/>
            </a:lvl1pPr>
            <a:lvl2pPr>
              <a:defRPr sz="2000"/>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2"/>
            <a:ext cx="5183188" cy="914255"/>
          </a:xfrm>
          <a:prstGeom prst="rect">
            <a:avLst/>
          </a:prstGeom>
        </p:spPr>
        <p:txBody>
          <a:bodyPr anchor="b">
            <a:normAutofit/>
          </a:bodyPr>
          <a:lstStyle>
            <a:lvl1pPr marL="0" indent="0">
              <a:buNone/>
              <a:defRPr sz="2800" b="1">
                <a:latin typeface="Open Sans Semibold" panose="020B0706030804020204" pitchFamily="34" charset="0"/>
                <a:ea typeface="Open Sans Semibold" panose="020B0706030804020204" pitchFamily="34" charset="0"/>
                <a:cs typeface="Open Sans Semibold" panose="020B07060308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671761"/>
            <a:ext cx="5183188" cy="2980894"/>
          </a:xfrm>
          <a:prstGeom prst="rect">
            <a:avLst/>
          </a:prstGeom>
        </p:spPr>
        <p:txBody>
          <a:bodyPr/>
          <a:lstStyle>
            <a:lvl1pPr>
              <a:defRPr sz="2400"/>
            </a:lvl1pPr>
            <a:lvl2pPr>
              <a:defRPr sz="2000"/>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4A706AEE-E4B8-4315-A38A-5DBF50C52D73}" type="datetimeFigureOut">
              <a:rPr lang="en-US" smtClean="0"/>
              <a:t>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737513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1/11/2021</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13" name="Content Placeholder 12">
            <a:extLst>
              <a:ext uri="{FF2B5EF4-FFF2-40B4-BE49-F238E27FC236}">
                <a16:creationId xmlns:a16="http://schemas.microsoft.com/office/drawing/2014/main" id="{8527C91C-D68F-46DB-9618-F4AE37D5AFEF}"/>
              </a:ext>
            </a:extLst>
          </p:cNvPr>
          <p:cNvSpPr>
            <a:spLocks noGrp="1"/>
          </p:cNvSpPr>
          <p:nvPr>
            <p:ph sz="quarter" idx="13"/>
          </p:nvPr>
        </p:nvSpPr>
        <p:spPr>
          <a:xfrm>
            <a:off x="838200" y="1458913"/>
            <a:ext cx="10393363" cy="2817523"/>
          </a:xfrm>
        </p:spPr>
        <p:txBody>
          <a:bodyPr lIns="1645920" tIns="914400" rIns="1645920" bIns="914400" anchor="t" anchorCtr="0">
            <a:normAutofit/>
          </a:bodyPr>
          <a:lstStyle>
            <a:lvl1pPr marL="0" indent="0">
              <a:buNone/>
              <a:defRPr sz="3600" i="1"/>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6" name="Text Placeholder 15">
            <a:extLst>
              <a:ext uri="{FF2B5EF4-FFF2-40B4-BE49-F238E27FC236}">
                <a16:creationId xmlns:a16="http://schemas.microsoft.com/office/drawing/2014/main" id="{40D0A9EE-76F6-42DC-BF8D-A7F378AFACB4}"/>
              </a:ext>
            </a:extLst>
          </p:cNvPr>
          <p:cNvSpPr>
            <a:spLocks noGrp="1"/>
          </p:cNvSpPr>
          <p:nvPr>
            <p:ph type="body" sz="quarter" idx="14"/>
          </p:nvPr>
        </p:nvSpPr>
        <p:spPr>
          <a:xfrm>
            <a:off x="828675" y="4284663"/>
            <a:ext cx="10402888" cy="850900"/>
          </a:xfrm>
        </p:spPr>
        <p:txBody>
          <a:bodyPr anchor="b" anchorCtr="0">
            <a:normAutofit/>
          </a:bodyPr>
          <a:lstStyle>
            <a:lvl1pPr marL="0" indent="0" algn="r">
              <a:buNone/>
              <a:defRPr sz="1800"/>
            </a:lvl1pPr>
            <a:lvl2pPr marL="457200" indent="0" algn="r">
              <a:buNone/>
              <a:defRPr/>
            </a:lvl2pPr>
            <a:lvl3pPr marL="914400" indent="0" algn="r">
              <a:buNone/>
              <a:defRPr/>
            </a:lvl3pPr>
            <a:lvl4pPr marL="1371600" indent="0" algn="r">
              <a:buNone/>
              <a:defRPr/>
            </a:lvl4pPr>
            <a:lvl5pPr marL="1828800" indent="0" algn="r">
              <a:buNone/>
              <a:defRPr/>
            </a:lvl5pPr>
          </a:lstStyle>
          <a:p>
            <a:pPr lvl="0"/>
            <a:endParaRPr lang="en-US" dirty="0"/>
          </a:p>
        </p:txBody>
      </p:sp>
    </p:spTree>
    <p:extLst>
      <p:ext uri="{BB962C8B-B14F-4D97-AF65-F5344CB8AC3E}">
        <p14:creationId xmlns:p14="http://schemas.microsoft.com/office/powerpoint/2010/main" val="336900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only sta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1/11/2021</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2" name="Title 1">
            <a:extLst>
              <a:ext uri="{FF2B5EF4-FFF2-40B4-BE49-F238E27FC236}">
                <a16:creationId xmlns:a16="http://schemas.microsoft.com/office/drawing/2014/main" id="{F24B4279-F9B4-4F4D-8122-8EAE90CBA59C}"/>
              </a:ext>
            </a:extLst>
          </p:cNvPr>
          <p:cNvSpPr>
            <a:spLocks noGrp="1"/>
          </p:cNvSpPr>
          <p:nvPr>
            <p:ph type="title"/>
          </p:nvPr>
        </p:nvSpPr>
        <p:spPr>
          <a:xfrm>
            <a:off x="838200" y="2766219"/>
            <a:ext cx="10515600" cy="1325563"/>
          </a:xfrm>
        </p:spPr>
        <p:txBody>
          <a:bodyPr/>
          <a:lstStyle>
            <a:lvl1pPr>
              <a:defRPr>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236171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only logo">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7" y="1714"/>
            <a:ext cx="12185906" cy="6854571"/>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1/11/2021</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2" name="Title 1">
            <a:extLst>
              <a:ext uri="{FF2B5EF4-FFF2-40B4-BE49-F238E27FC236}">
                <a16:creationId xmlns:a16="http://schemas.microsoft.com/office/drawing/2014/main" id="{F24B4279-F9B4-4F4D-8122-8EAE90CBA59C}"/>
              </a:ext>
            </a:extLst>
          </p:cNvPr>
          <p:cNvSpPr>
            <a:spLocks noGrp="1"/>
          </p:cNvSpPr>
          <p:nvPr>
            <p:ph type="title"/>
          </p:nvPr>
        </p:nvSpPr>
        <p:spPr>
          <a:xfrm>
            <a:off x="838200" y="2766219"/>
            <a:ext cx="10515600" cy="1325563"/>
          </a:xfrm>
        </p:spPr>
        <p:txBody>
          <a:bodyPr/>
          <a:lstStyle>
            <a:lvl1pPr>
              <a:defRPr>
                <a:solidFill>
                  <a:schemeClr val="tx1"/>
                </a:solidFill>
              </a:defRPr>
            </a:lvl1pPr>
          </a:lstStyle>
          <a:p>
            <a:r>
              <a:rPr lang="en-US"/>
              <a:t>Click to edit Master title style</a:t>
            </a:r>
          </a:p>
        </p:txBody>
      </p:sp>
    </p:spTree>
    <p:extLst>
      <p:ext uri="{BB962C8B-B14F-4D97-AF65-F5344CB8AC3E}">
        <p14:creationId xmlns:p14="http://schemas.microsoft.com/office/powerpoint/2010/main" val="3066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6FF858C-D621-4E06-B0BD-3504A86EE01C}"/>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0" y="1714"/>
            <a:ext cx="12191999" cy="6854571"/>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06AEE-E4B8-4315-A38A-5DBF50C52D73}" type="datetimeFigureOut">
              <a:rPr lang="en-US" smtClean="0"/>
              <a:t>1/11/2021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1F73E-0BBA-472D-89D7-AA97411977D3}" type="slidenum">
              <a:rPr lang="en-US" smtClean="0"/>
              <a:t>‹#›</a:t>
            </a:fld>
            <a:endParaRPr lang="en-US"/>
          </a:p>
        </p:txBody>
      </p:sp>
      <p:sp>
        <p:nvSpPr>
          <p:cNvPr id="15" name="Title Placeholder 14">
            <a:extLst>
              <a:ext uri="{FF2B5EF4-FFF2-40B4-BE49-F238E27FC236}">
                <a16:creationId xmlns:a16="http://schemas.microsoft.com/office/drawing/2014/main" id="{C4FFDAAB-CF54-4977-9D64-1D8CF2A8B5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6" name="Text Placeholder 15">
            <a:extLst>
              <a:ext uri="{FF2B5EF4-FFF2-40B4-BE49-F238E27FC236}">
                <a16:creationId xmlns:a16="http://schemas.microsoft.com/office/drawing/2014/main" id="{33C8E99D-C13E-4496-9E45-888ED9E9E8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480614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latinLnBrk="0" hangingPunct="1">
        <a:lnSpc>
          <a:spcPct val="90000"/>
        </a:lnSpc>
        <a:spcBef>
          <a:spcPct val="0"/>
        </a:spcBef>
        <a:buNone/>
        <a:defRPr sz="4400" kern="120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90000"/>
        </a:lnSpc>
        <a:spcBef>
          <a:spcPts val="500"/>
        </a:spcBef>
        <a:buClr>
          <a:schemeClr val="tx2">
            <a:lumMod val="60000"/>
            <a:lumOff val="40000"/>
          </a:schemeClr>
        </a:buClr>
        <a:buFont typeface="Arial" panose="020B0604020202020204" pitchFamily="34" charset="0"/>
        <a:buChar char="•"/>
        <a:defRPr sz="2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2057400" indent="-228600" algn="l" defTabSz="914400" rtl="0" eaLnBrk="1" latinLnBrk="0" hangingPunct="1">
        <a:lnSpc>
          <a:spcPct val="90000"/>
        </a:lnSpc>
        <a:spcBef>
          <a:spcPts val="500"/>
        </a:spcBef>
        <a:buClr>
          <a:schemeClr val="accent6">
            <a:lumMod val="60000"/>
            <a:lumOff val="40000"/>
          </a:schemeClr>
        </a:buClr>
        <a:buFont typeface="Arial" panose="020B0604020202020204" pitchFamily="34"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ksde.sjc1.qualtrics.com/jfe/form/SV_0rMcK2tcMEHytIV" TargetMode="External"/><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ksde.zoom.us/meeting/register/tJUud-Cvpz4qE9Lirv1bACN5eYlrqUqFSo1e" TargetMode="External"/><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mmiller@ksde.org" TargetMode="External"/><Relationship Id="rId7" Type="http://schemas.openxmlformats.org/officeDocument/2006/relationships/hyperlink" Target="mailto:adiederich@ksde.org" TargetMode="External"/><Relationship Id="rId2" Type="http://schemas.openxmlformats.org/officeDocument/2006/relationships/notesSlide" Target="../notesSlides/notesSlide12.xml"/><Relationship Id="rId1" Type="http://schemas.openxmlformats.org/officeDocument/2006/relationships/slideLayout" Target="../slideLayouts/slideLayout14.xml"/><Relationship Id="rId6" Type="http://schemas.openxmlformats.org/officeDocument/2006/relationships/hyperlink" Target="mailto:ekalas@ksde.org" TargetMode="External"/><Relationship Id="rId5" Type="http://schemas.openxmlformats.org/officeDocument/2006/relationships/hyperlink" Target="mailto:mmelton@ksde.org" TargetMode="External"/><Relationship Id="rId4" Type="http://schemas.openxmlformats.org/officeDocument/2006/relationships/hyperlink" Target="mailto:jnobo@ksde.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B80335A-49DB-487A-B8DA-A16487D625FF}"/>
              </a:ext>
            </a:extLst>
          </p:cNvPr>
          <p:cNvSpPr>
            <a:spLocks noGrp="1"/>
          </p:cNvSpPr>
          <p:nvPr>
            <p:ph idx="1"/>
          </p:nvPr>
        </p:nvSpPr>
        <p:spPr>
          <a:xfrm>
            <a:off x="838200" y="434340"/>
            <a:ext cx="10515600" cy="5742623"/>
          </a:xfrm>
        </p:spPr>
        <p:txBody>
          <a:bodyPr/>
          <a:lstStyle/>
          <a:p>
            <a:pPr marL="0" indent="0">
              <a:buNone/>
            </a:pPr>
            <a:r>
              <a:rPr lang="en-US" sz="6000" b="1" dirty="0"/>
              <a:t>Welcome to the Monthly KESA Updates and Support Meeting!</a:t>
            </a:r>
            <a:endParaRPr lang="en-US" sz="6000" dirty="0"/>
          </a:p>
          <a:p>
            <a:endParaRPr lang="en-US" sz="6000" dirty="0"/>
          </a:p>
          <a:p>
            <a:pPr marL="0" indent="0">
              <a:buNone/>
            </a:pPr>
            <a:r>
              <a:rPr lang="en-US" sz="6000" b="1" dirty="0"/>
              <a:t>This session is scheduled to start promptly at 9:00 a.m.</a:t>
            </a:r>
            <a:endParaRPr lang="en-US" sz="6000" dirty="0"/>
          </a:p>
          <a:p>
            <a:endParaRPr lang="en-US" dirty="0"/>
          </a:p>
        </p:txBody>
      </p:sp>
    </p:spTree>
    <p:extLst>
      <p:ext uri="{BB962C8B-B14F-4D97-AF65-F5344CB8AC3E}">
        <p14:creationId xmlns:p14="http://schemas.microsoft.com/office/powerpoint/2010/main" val="347206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2D11D2-20B0-4B51-94CF-E76C400EE435}"/>
              </a:ext>
            </a:extLst>
          </p:cNvPr>
          <p:cNvSpPr>
            <a:spLocks noGrp="1"/>
          </p:cNvSpPr>
          <p:nvPr>
            <p:ph type="title"/>
          </p:nvPr>
        </p:nvSpPr>
        <p:spPr>
          <a:xfrm>
            <a:off x="929640" y="2377440"/>
            <a:ext cx="10515600" cy="3566160"/>
          </a:xfrm>
        </p:spPr>
        <p:txBody>
          <a:bodyPr>
            <a:normAutofit fontScale="90000"/>
          </a:bodyPr>
          <a:lstStyle/>
          <a:p>
            <a:br>
              <a:rPr lang="en-US" dirty="0"/>
            </a:br>
            <a:r>
              <a:rPr lang="en-US" sz="3100" dirty="0"/>
              <a:t>Please go to the link provided in the chat to provide KSDE with a pulse on Academic and Social Emotional Progress.  </a:t>
            </a:r>
            <a:br>
              <a:rPr lang="en-US" sz="3100" dirty="0"/>
            </a:br>
            <a:br>
              <a:rPr lang="en-US" sz="3100" dirty="0"/>
            </a:br>
            <a:r>
              <a:rPr lang="en-US" sz="3100" dirty="0"/>
              <a:t>This survey will take less than 5 minutes.  Further discussion will follow after the survey is completed. </a:t>
            </a:r>
            <a:br>
              <a:rPr lang="en-US" sz="3100" dirty="0"/>
            </a:br>
            <a:br>
              <a:rPr lang="en-US" sz="3100" dirty="0"/>
            </a:br>
            <a:r>
              <a:rPr lang="en-US" sz="2700" u="sng" dirty="0">
                <a:hlinkClick r:id="rId3"/>
              </a:rPr>
              <a:t>https://ksde.sjc1.qualtrics.com/jfe/form/SV_0rMcK2tcMEHytIV</a:t>
            </a:r>
            <a:br>
              <a:rPr lang="en-US" u="sng" dirty="0"/>
            </a:br>
            <a:br>
              <a:rPr lang="en-US" dirty="0"/>
            </a:br>
            <a:endParaRPr lang="en-US" sz="3100" dirty="0"/>
          </a:p>
        </p:txBody>
      </p:sp>
    </p:spTree>
    <p:extLst>
      <p:ext uri="{BB962C8B-B14F-4D97-AF65-F5344CB8AC3E}">
        <p14:creationId xmlns:p14="http://schemas.microsoft.com/office/powerpoint/2010/main" val="2939869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D35731-1F1B-4FFF-9509-52883D7D51DD}"/>
              </a:ext>
            </a:extLst>
          </p:cNvPr>
          <p:cNvSpPr>
            <a:spLocks noGrp="1"/>
          </p:cNvSpPr>
          <p:nvPr>
            <p:ph idx="1"/>
          </p:nvPr>
        </p:nvSpPr>
        <p:spPr>
          <a:xfrm>
            <a:off x="838200" y="1934873"/>
            <a:ext cx="10515600" cy="3232727"/>
          </a:xfrm>
        </p:spPr>
        <p:txBody>
          <a:bodyPr/>
          <a:lstStyle/>
          <a:p>
            <a:r>
              <a:rPr lang="en-US" dirty="0"/>
              <a:t>All System who paused, will report on social emotional and Academics</a:t>
            </a:r>
          </a:p>
          <a:p>
            <a:r>
              <a:rPr lang="en-US" dirty="0"/>
              <a:t>Reporting will begin in April 1, 2021</a:t>
            </a:r>
          </a:p>
          <a:p>
            <a:r>
              <a:rPr lang="en-US" dirty="0"/>
              <a:t>Deadline for report – April 23, 2021</a:t>
            </a:r>
          </a:p>
          <a:p>
            <a:r>
              <a:rPr lang="en-US" dirty="0"/>
              <a:t>Collected through a survey</a:t>
            </a:r>
          </a:p>
          <a:p>
            <a:r>
              <a:rPr lang="en-US" dirty="0"/>
              <a:t>Questions posted on Accreditation Website</a:t>
            </a:r>
          </a:p>
        </p:txBody>
      </p:sp>
      <p:sp>
        <p:nvSpPr>
          <p:cNvPr id="3" name="Title 2">
            <a:extLst>
              <a:ext uri="{FF2B5EF4-FFF2-40B4-BE49-F238E27FC236}">
                <a16:creationId xmlns:a16="http://schemas.microsoft.com/office/drawing/2014/main" id="{33BF6BB1-9135-4FFA-BF28-9A0B300845AD}"/>
              </a:ext>
            </a:extLst>
          </p:cNvPr>
          <p:cNvSpPr>
            <a:spLocks noGrp="1"/>
          </p:cNvSpPr>
          <p:nvPr>
            <p:ph type="title"/>
          </p:nvPr>
        </p:nvSpPr>
        <p:spPr/>
        <p:txBody>
          <a:bodyPr/>
          <a:lstStyle/>
          <a:p>
            <a:r>
              <a:rPr lang="en-US" dirty="0"/>
              <a:t>Social Emotional and Academics	</a:t>
            </a:r>
          </a:p>
        </p:txBody>
      </p:sp>
    </p:spTree>
    <p:extLst>
      <p:ext uri="{BB962C8B-B14F-4D97-AF65-F5344CB8AC3E}">
        <p14:creationId xmlns:p14="http://schemas.microsoft.com/office/powerpoint/2010/main" val="191990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E4C0DB7-6852-41F4-A83E-E0252F2D6044}"/>
              </a:ext>
            </a:extLst>
          </p:cNvPr>
          <p:cNvSpPr>
            <a:spLocks noGrp="1"/>
          </p:cNvSpPr>
          <p:nvPr>
            <p:ph idx="1"/>
          </p:nvPr>
        </p:nvSpPr>
        <p:spPr>
          <a:xfrm>
            <a:off x="838200" y="2068223"/>
            <a:ext cx="10515600" cy="3499427"/>
          </a:xfrm>
        </p:spPr>
        <p:txBody>
          <a:bodyPr>
            <a:normAutofit/>
          </a:bodyPr>
          <a:lstStyle/>
          <a:p>
            <a:r>
              <a:rPr lang="en-US" dirty="0"/>
              <a:t>January</a:t>
            </a:r>
          </a:p>
          <a:p>
            <a:pPr lvl="1"/>
            <a:r>
              <a:rPr lang="en-US" dirty="0"/>
              <a:t>Ensure your OVT Chair and OVT members are still available</a:t>
            </a:r>
          </a:p>
          <a:p>
            <a:pPr lvl="1"/>
            <a:r>
              <a:rPr lang="en-US" dirty="0"/>
              <a:t>Work with your OVT on an expected OVT visit date</a:t>
            </a:r>
          </a:p>
          <a:p>
            <a:pPr lvl="2"/>
            <a:r>
              <a:rPr lang="en-US" dirty="0"/>
              <a:t>Onsite or Virtual</a:t>
            </a:r>
          </a:p>
          <a:p>
            <a:pPr lvl="1"/>
            <a:r>
              <a:rPr lang="en-US" dirty="0"/>
              <a:t>Begin work on System Yearly Update</a:t>
            </a:r>
          </a:p>
          <a:p>
            <a:pPr lvl="2"/>
            <a:r>
              <a:rPr lang="en-US" dirty="0"/>
              <a:t>Use word documents on Accreditation Website for your Year in Cycle</a:t>
            </a:r>
          </a:p>
          <a:p>
            <a:pPr lvl="2"/>
            <a:r>
              <a:rPr lang="en-US" dirty="0"/>
              <a:t>These will be uploaded to the KESA Authenticated Application when application is updated.</a:t>
            </a:r>
          </a:p>
        </p:txBody>
      </p:sp>
      <p:sp>
        <p:nvSpPr>
          <p:cNvPr id="3" name="Title 2">
            <a:extLst>
              <a:ext uri="{FF2B5EF4-FFF2-40B4-BE49-F238E27FC236}">
                <a16:creationId xmlns:a16="http://schemas.microsoft.com/office/drawing/2014/main" id="{6234C13B-85BC-4E5B-B908-52EC404B856D}"/>
              </a:ext>
            </a:extLst>
          </p:cNvPr>
          <p:cNvSpPr>
            <a:spLocks noGrp="1"/>
          </p:cNvSpPr>
          <p:nvPr>
            <p:ph type="title"/>
          </p:nvPr>
        </p:nvSpPr>
        <p:spPr/>
        <p:txBody>
          <a:bodyPr/>
          <a:lstStyle/>
          <a:p>
            <a:r>
              <a:rPr lang="en-US" dirty="0"/>
              <a:t>Requirements and Expectations for Systems who are not pausing</a:t>
            </a:r>
          </a:p>
        </p:txBody>
      </p:sp>
    </p:spTree>
    <p:extLst>
      <p:ext uri="{BB962C8B-B14F-4D97-AF65-F5344CB8AC3E}">
        <p14:creationId xmlns:p14="http://schemas.microsoft.com/office/powerpoint/2010/main" val="3252856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E4C0DB7-6852-41F4-A83E-E0252F2D6044}"/>
              </a:ext>
            </a:extLst>
          </p:cNvPr>
          <p:cNvSpPr>
            <a:spLocks noGrp="1"/>
          </p:cNvSpPr>
          <p:nvPr>
            <p:ph idx="1"/>
          </p:nvPr>
        </p:nvSpPr>
        <p:spPr/>
        <p:txBody>
          <a:bodyPr>
            <a:normAutofit/>
          </a:bodyPr>
          <a:lstStyle/>
          <a:p>
            <a:r>
              <a:rPr lang="en-US" dirty="0"/>
              <a:t>January – February</a:t>
            </a:r>
          </a:p>
          <a:p>
            <a:pPr lvl="1"/>
            <a:r>
              <a:rPr lang="en-US" dirty="0"/>
              <a:t>Meet with your District Leadership Team and Building Leadership Teams to review continuous improvement progress.</a:t>
            </a:r>
          </a:p>
          <a:p>
            <a:pPr lvl="1"/>
            <a:r>
              <a:rPr lang="en-US" dirty="0"/>
              <a:t>Review data and begin collecting data for your comprehensive needs assessment.</a:t>
            </a:r>
          </a:p>
          <a:p>
            <a:pPr lvl="1"/>
            <a:r>
              <a:rPr lang="en-US" dirty="0"/>
              <a:t>Analyze data and develop conclusions about your continuous improvement efforts</a:t>
            </a:r>
          </a:p>
          <a:p>
            <a:pPr lvl="2"/>
            <a:r>
              <a:rPr lang="en-US" dirty="0"/>
              <a:t>What is the data telling you about progress?</a:t>
            </a:r>
          </a:p>
          <a:p>
            <a:pPr lvl="2"/>
            <a:r>
              <a:rPr lang="en-US" dirty="0"/>
              <a:t>How do you know your strategies were effective?</a:t>
            </a:r>
          </a:p>
          <a:p>
            <a:pPr lvl="2"/>
            <a:r>
              <a:rPr lang="en-US" dirty="0"/>
              <a:t>What are your next steps?</a:t>
            </a:r>
          </a:p>
          <a:p>
            <a:pPr lvl="1"/>
            <a:r>
              <a:rPr lang="en-US" dirty="0"/>
              <a:t>Special attention to goals, state board outcomes, and definition of successful high school graduate.</a:t>
            </a:r>
          </a:p>
        </p:txBody>
      </p:sp>
      <p:sp>
        <p:nvSpPr>
          <p:cNvPr id="3" name="Title 2">
            <a:extLst>
              <a:ext uri="{FF2B5EF4-FFF2-40B4-BE49-F238E27FC236}">
                <a16:creationId xmlns:a16="http://schemas.microsoft.com/office/drawing/2014/main" id="{6234C13B-85BC-4E5B-B908-52EC404B856D}"/>
              </a:ext>
            </a:extLst>
          </p:cNvPr>
          <p:cNvSpPr>
            <a:spLocks noGrp="1"/>
          </p:cNvSpPr>
          <p:nvPr>
            <p:ph type="title"/>
          </p:nvPr>
        </p:nvSpPr>
        <p:spPr/>
        <p:txBody>
          <a:bodyPr/>
          <a:lstStyle/>
          <a:p>
            <a:r>
              <a:rPr lang="en-US" dirty="0"/>
              <a:t>Requirements and Expectations for Systems who are not pausing</a:t>
            </a:r>
          </a:p>
        </p:txBody>
      </p:sp>
    </p:spTree>
    <p:extLst>
      <p:ext uri="{BB962C8B-B14F-4D97-AF65-F5344CB8AC3E}">
        <p14:creationId xmlns:p14="http://schemas.microsoft.com/office/powerpoint/2010/main" val="4276278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E4C0DB7-6852-41F4-A83E-E0252F2D6044}"/>
              </a:ext>
            </a:extLst>
          </p:cNvPr>
          <p:cNvSpPr>
            <a:spLocks noGrp="1"/>
          </p:cNvSpPr>
          <p:nvPr>
            <p:ph idx="1"/>
          </p:nvPr>
        </p:nvSpPr>
        <p:spPr/>
        <p:txBody>
          <a:bodyPr>
            <a:normAutofit/>
          </a:bodyPr>
          <a:lstStyle/>
          <a:p>
            <a:r>
              <a:rPr lang="en-US" dirty="0"/>
              <a:t>February - May</a:t>
            </a:r>
          </a:p>
          <a:p>
            <a:pPr lvl="1"/>
            <a:r>
              <a:rPr lang="en-US" dirty="0"/>
              <a:t>Complete your System Yearly Update</a:t>
            </a:r>
          </a:p>
          <a:p>
            <a:pPr lvl="2"/>
            <a:r>
              <a:rPr lang="en-US" dirty="0"/>
              <a:t>30 days prior to visit</a:t>
            </a:r>
          </a:p>
          <a:p>
            <a:pPr lvl="1"/>
            <a:r>
              <a:rPr lang="en-US" dirty="0"/>
              <a:t>Send copy of report to OVT Chair and Team Members</a:t>
            </a:r>
          </a:p>
          <a:p>
            <a:pPr lvl="1"/>
            <a:r>
              <a:rPr lang="en-US" dirty="0"/>
              <a:t>Develop visit agenda</a:t>
            </a:r>
          </a:p>
          <a:p>
            <a:pPr lvl="1"/>
            <a:r>
              <a:rPr lang="en-US" dirty="0"/>
              <a:t>Communicate with constituents about KESA</a:t>
            </a:r>
          </a:p>
          <a:p>
            <a:pPr marL="457200" lvl="1" indent="0">
              <a:buNone/>
            </a:pPr>
            <a:endParaRPr lang="en-US" dirty="0"/>
          </a:p>
          <a:p>
            <a:pPr marL="457200" lvl="1" indent="0">
              <a:buNone/>
            </a:pPr>
            <a:r>
              <a:rPr lang="en-US" b="1" dirty="0"/>
              <a:t>All visits for systems in their Year Five are to have completed their visits by the end of April</a:t>
            </a:r>
          </a:p>
          <a:p>
            <a:pPr marL="457200" lvl="1" indent="0">
              <a:buNone/>
            </a:pPr>
            <a:r>
              <a:rPr lang="en-US" b="1" dirty="0"/>
              <a:t>	Accreditation Review Council begins its reviews in April and are 	expected to be completed in June.</a:t>
            </a:r>
          </a:p>
        </p:txBody>
      </p:sp>
      <p:sp>
        <p:nvSpPr>
          <p:cNvPr id="3" name="Title 2">
            <a:extLst>
              <a:ext uri="{FF2B5EF4-FFF2-40B4-BE49-F238E27FC236}">
                <a16:creationId xmlns:a16="http://schemas.microsoft.com/office/drawing/2014/main" id="{6234C13B-85BC-4E5B-B908-52EC404B856D}"/>
              </a:ext>
            </a:extLst>
          </p:cNvPr>
          <p:cNvSpPr>
            <a:spLocks noGrp="1"/>
          </p:cNvSpPr>
          <p:nvPr>
            <p:ph type="title"/>
          </p:nvPr>
        </p:nvSpPr>
        <p:spPr/>
        <p:txBody>
          <a:bodyPr/>
          <a:lstStyle/>
          <a:p>
            <a:r>
              <a:rPr lang="en-US" dirty="0"/>
              <a:t>Requirements and Expectations for Systems who are not pausing</a:t>
            </a:r>
          </a:p>
        </p:txBody>
      </p:sp>
    </p:spTree>
    <p:extLst>
      <p:ext uri="{BB962C8B-B14F-4D97-AF65-F5344CB8AC3E}">
        <p14:creationId xmlns:p14="http://schemas.microsoft.com/office/powerpoint/2010/main" val="2848835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B0B78F10-99A0-4D96-96F9-33DFF4C26925}"/>
              </a:ext>
            </a:extLst>
          </p:cNvPr>
          <p:cNvSpPr>
            <a:spLocks noGrp="1"/>
          </p:cNvSpPr>
          <p:nvPr>
            <p:ph sz="half" idx="1"/>
          </p:nvPr>
        </p:nvSpPr>
        <p:spPr>
          <a:xfrm>
            <a:off x="838200" y="1825625"/>
            <a:ext cx="5181600" cy="1753916"/>
          </a:xfrm>
        </p:spPr>
        <p:txBody>
          <a:bodyPr/>
          <a:lstStyle/>
          <a:p>
            <a:r>
              <a:rPr lang="en-US" strike="sngStrike" dirty="0"/>
              <a:t>Tuesday, October 13, 2020</a:t>
            </a:r>
          </a:p>
          <a:p>
            <a:r>
              <a:rPr lang="en-US" strike="sngStrike" dirty="0"/>
              <a:t>Tuesday, November 10, 2020</a:t>
            </a:r>
          </a:p>
          <a:p>
            <a:r>
              <a:rPr lang="en-US" strike="sngStrike" dirty="0"/>
              <a:t>Tuesday, December 8, 2020</a:t>
            </a:r>
          </a:p>
        </p:txBody>
      </p:sp>
      <p:sp>
        <p:nvSpPr>
          <p:cNvPr id="8" name="Content Placeholder 7">
            <a:extLst>
              <a:ext uri="{FF2B5EF4-FFF2-40B4-BE49-F238E27FC236}">
                <a16:creationId xmlns:a16="http://schemas.microsoft.com/office/drawing/2014/main" id="{DE7DFEB8-65D8-40A1-989C-4AC00B459B33}"/>
              </a:ext>
            </a:extLst>
          </p:cNvPr>
          <p:cNvSpPr>
            <a:spLocks noGrp="1"/>
          </p:cNvSpPr>
          <p:nvPr>
            <p:ph sz="half" idx="2"/>
          </p:nvPr>
        </p:nvSpPr>
        <p:spPr>
          <a:xfrm>
            <a:off x="6172200" y="1825625"/>
            <a:ext cx="5181600" cy="1753916"/>
          </a:xfrm>
        </p:spPr>
        <p:txBody>
          <a:bodyPr/>
          <a:lstStyle/>
          <a:p>
            <a:r>
              <a:rPr lang="en-US" dirty="0"/>
              <a:t>Tuesday, January 12, 2021</a:t>
            </a:r>
          </a:p>
          <a:p>
            <a:r>
              <a:rPr lang="en-US" dirty="0"/>
              <a:t>Tuesday, February 9, 2021</a:t>
            </a:r>
          </a:p>
          <a:p>
            <a:r>
              <a:rPr lang="en-US" dirty="0"/>
              <a:t>Tuesday, March 9, 2021</a:t>
            </a:r>
          </a:p>
        </p:txBody>
      </p:sp>
      <p:sp>
        <p:nvSpPr>
          <p:cNvPr id="2" name="Title 1">
            <a:extLst>
              <a:ext uri="{FF2B5EF4-FFF2-40B4-BE49-F238E27FC236}">
                <a16:creationId xmlns:a16="http://schemas.microsoft.com/office/drawing/2014/main" id="{E3FC95AA-B14C-4541-9319-0AE67A9B3A01}"/>
              </a:ext>
            </a:extLst>
          </p:cNvPr>
          <p:cNvSpPr>
            <a:spLocks noGrp="1"/>
          </p:cNvSpPr>
          <p:nvPr>
            <p:ph type="title"/>
          </p:nvPr>
        </p:nvSpPr>
        <p:spPr/>
        <p:txBody>
          <a:bodyPr>
            <a:normAutofit/>
          </a:bodyPr>
          <a:lstStyle/>
          <a:p>
            <a:r>
              <a:rPr lang="en-US" dirty="0"/>
              <a:t>Mark your calendars for Monthly KESA Updates and Supports </a:t>
            </a:r>
          </a:p>
        </p:txBody>
      </p:sp>
      <p:sp>
        <p:nvSpPr>
          <p:cNvPr id="9" name="TextBox 8">
            <a:extLst>
              <a:ext uri="{FF2B5EF4-FFF2-40B4-BE49-F238E27FC236}">
                <a16:creationId xmlns:a16="http://schemas.microsoft.com/office/drawing/2014/main" id="{C8309E17-ABC2-46AD-9D15-23F9CA72A499}"/>
              </a:ext>
            </a:extLst>
          </p:cNvPr>
          <p:cNvSpPr txBox="1"/>
          <p:nvPr/>
        </p:nvSpPr>
        <p:spPr>
          <a:xfrm>
            <a:off x="874441" y="3914078"/>
            <a:ext cx="10290717" cy="2031325"/>
          </a:xfrm>
          <a:prstGeom prst="rect">
            <a:avLst/>
          </a:prstGeom>
          <a:noFill/>
        </p:spPr>
        <p:txBody>
          <a:bodyPr wrap="square" rtlCol="0">
            <a:spAutoFit/>
          </a:bodyPr>
          <a:lstStyle/>
          <a:p>
            <a:r>
              <a:rPr lang="en-US" b="1" dirty="0">
                <a:solidFill>
                  <a:srgbClr val="FF0000"/>
                </a:solidFill>
              </a:rPr>
              <a:t>All KESA Support Zooms are scheduled from 9:00 a.m. – 10:00 a.m.</a:t>
            </a:r>
          </a:p>
          <a:p>
            <a:endParaRPr lang="en-US" b="1" dirty="0">
              <a:solidFill>
                <a:schemeClr val="bg2">
                  <a:lumMod val="10000"/>
                </a:schemeClr>
              </a:solidFill>
            </a:endParaRPr>
          </a:p>
          <a:p>
            <a:r>
              <a:rPr lang="en-US" dirty="0"/>
              <a:t>Register in advance for this meeting:</a:t>
            </a:r>
          </a:p>
          <a:p>
            <a:r>
              <a:rPr lang="en-US" b="1" u="sng" dirty="0">
                <a:solidFill>
                  <a:schemeClr val="tx1">
                    <a:lumMod val="50000"/>
                    <a:lumOff val="50000"/>
                  </a:schemeClr>
                </a:solidFill>
                <a:hlinkClick r:id="rId3">
                  <a:extLst>
                    <a:ext uri="{A12FA001-AC4F-418D-AE19-62706E023703}">
                      <ahyp:hlinkClr xmlns:ahyp="http://schemas.microsoft.com/office/drawing/2018/hyperlinkcolor" val="tx"/>
                    </a:ext>
                  </a:extLst>
                </a:hlinkClick>
              </a:rPr>
              <a:t>https://ksde.zoom.us/meeting/register/tJUud-Cvpz4qE9Lirv1bACN5eYlrqUqFSo1e</a:t>
            </a:r>
            <a:endParaRPr lang="en-US" b="1" u="sng" dirty="0">
              <a:solidFill>
                <a:schemeClr val="tx1">
                  <a:lumMod val="50000"/>
                  <a:lumOff val="50000"/>
                </a:schemeClr>
              </a:solidFill>
            </a:endParaRPr>
          </a:p>
          <a:p>
            <a:endParaRPr lang="en-US" dirty="0"/>
          </a:p>
          <a:p>
            <a:r>
              <a:rPr lang="en-US" dirty="0"/>
              <a:t>After registering, you will receive a confirmation email containing information about joining the meeting.</a:t>
            </a:r>
          </a:p>
        </p:txBody>
      </p:sp>
    </p:spTree>
    <p:extLst>
      <p:ext uri="{BB962C8B-B14F-4D97-AF65-F5344CB8AC3E}">
        <p14:creationId xmlns:p14="http://schemas.microsoft.com/office/powerpoint/2010/main" val="13797829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AAFF1958-E713-4BEE-B28B-E3C2D4134A9C}"/>
              </a:ext>
            </a:extLst>
          </p:cNvPr>
          <p:cNvSpPr>
            <a:spLocks noGrp="1"/>
          </p:cNvSpPr>
          <p:nvPr>
            <p:ph idx="1"/>
          </p:nvPr>
        </p:nvSpPr>
        <p:spPr/>
        <p:txBody>
          <a:bodyPr>
            <a:normAutofit/>
          </a:bodyPr>
          <a:lstStyle/>
          <a:p>
            <a:pPr marL="0" indent="0">
              <a:buNone/>
            </a:pPr>
            <a:endParaRPr lang="en-US" sz="4400" b="1" dirty="0">
              <a:latin typeface="Open Sans Extrabold" panose="020B0906030804020204" pitchFamily="34" charset="0"/>
              <a:ea typeface="Open Sans Extrabold" panose="020B0906030804020204" pitchFamily="34" charset="0"/>
              <a:cs typeface="Open Sans Extrabold" panose="020B0906030804020204" pitchFamily="34" charset="0"/>
            </a:endParaRPr>
          </a:p>
          <a:p>
            <a:pPr marL="0" indent="0">
              <a:buNone/>
            </a:pPr>
            <a:endParaRPr lang="en-US" sz="4400" b="1" dirty="0">
              <a:latin typeface="Open Sans Extrabold" panose="020B0906030804020204" pitchFamily="34" charset="0"/>
              <a:ea typeface="Open Sans Extrabold" panose="020B0906030804020204" pitchFamily="34" charset="0"/>
              <a:cs typeface="Open Sans Extrabold" panose="020B0906030804020204" pitchFamily="34" charset="0"/>
            </a:endParaRPr>
          </a:p>
          <a:p>
            <a:pPr marL="0" indent="0">
              <a:buNone/>
            </a:pPr>
            <a:r>
              <a:rPr lang="en-US" sz="4400" b="1" dirty="0">
                <a:latin typeface="Open Sans Extrabold" panose="020B0906030804020204" pitchFamily="34" charset="0"/>
                <a:ea typeface="Open Sans Extrabold" panose="020B0906030804020204" pitchFamily="34" charset="0"/>
                <a:cs typeface="Open Sans Extrabold" panose="020B0906030804020204" pitchFamily="34" charset="0"/>
              </a:rPr>
              <a:t>Questions?</a:t>
            </a:r>
          </a:p>
        </p:txBody>
      </p:sp>
      <p:sp>
        <p:nvSpPr>
          <p:cNvPr id="4" name="Title 3">
            <a:extLst>
              <a:ext uri="{FF2B5EF4-FFF2-40B4-BE49-F238E27FC236}">
                <a16:creationId xmlns:a16="http://schemas.microsoft.com/office/drawing/2014/main" id="{67AF99DB-9BCF-4BA3-8572-3287FC2AD12D}"/>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1113822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84FAAC-1903-48D0-9DE6-1205949587AB}"/>
              </a:ext>
            </a:extLst>
          </p:cNvPr>
          <p:cNvSpPr>
            <a:spLocks noGrp="1"/>
          </p:cNvSpPr>
          <p:nvPr>
            <p:ph sz="quarter" idx="13"/>
          </p:nvPr>
        </p:nvSpPr>
        <p:spPr>
          <a:xfrm>
            <a:off x="190030" y="2290842"/>
            <a:ext cx="4592495" cy="1754326"/>
          </a:xfrm>
        </p:spPr>
        <p:txBody>
          <a:bodyPr>
            <a:normAutofit/>
          </a:bodyPr>
          <a:lstStyle/>
          <a:p>
            <a:pPr lvl="1"/>
            <a:r>
              <a:rPr lang="en-US" sz="1600" b="1" dirty="0"/>
              <a:t>Mischel D. Miller, </a:t>
            </a:r>
            <a:r>
              <a:rPr lang="en-US" sz="1600" b="1" dirty="0" err="1"/>
              <a:t>Ed.S</a:t>
            </a:r>
            <a:br>
              <a:rPr lang="en-US" sz="1600" dirty="0"/>
            </a:br>
            <a:r>
              <a:rPr lang="en-US" sz="1600" dirty="0"/>
              <a:t>Director</a:t>
            </a:r>
            <a:br>
              <a:rPr lang="en-US" sz="1600" dirty="0"/>
            </a:br>
            <a:r>
              <a:rPr lang="en-US" sz="1600" dirty="0"/>
              <a:t>Teacher Licensure and Accreditation</a:t>
            </a:r>
            <a:br>
              <a:rPr lang="en-US" sz="1600" dirty="0"/>
            </a:br>
            <a:r>
              <a:rPr lang="en-US" sz="1600" dirty="0"/>
              <a:t>(785) 296-8010</a:t>
            </a:r>
            <a:br>
              <a:rPr lang="en-US" sz="1600" dirty="0"/>
            </a:br>
            <a:r>
              <a:rPr lang="en-US" sz="1600" dirty="0">
                <a:hlinkClick r:id="rId3"/>
              </a:rPr>
              <a:t>mmiller@ksde.org</a:t>
            </a:r>
            <a:endParaRPr lang="en-US" sz="1600" dirty="0"/>
          </a:p>
        </p:txBody>
      </p:sp>
      <p:sp>
        <p:nvSpPr>
          <p:cNvPr id="4" name="Content Placeholder 3">
            <a:extLst>
              <a:ext uri="{FF2B5EF4-FFF2-40B4-BE49-F238E27FC236}">
                <a16:creationId xmlns:a16="http://schemas.microsoft.com/office/drawing/2014/main" id="{CA18BD7E-20A3-4353-8DDD-00177AB79E21}"/>
              </a:ext>
            </a:extLst>
          </p:cNvPr>
          <p:cNvSpPr>
            <a:spLocks noGrp="1"/>
          </p:cNvSpPr>
          <p:nvPr>
            <p:ph sz="quarter" idx="14"/>
          </p:nvPr>
        </p:nvSpPr>
        <p:spPr>
          <a:xfrm>
            <a:off x="7688118" y="2382020"/>
            <a:ext cx="4608368" cy="1754326"/>
          </a:xfrm>
        </p:spPr>
        <p:txBody>
          <a:bodyPr/>
          <a:lstStyle/>
          <a:p>
            <a:pPr lvl="1">
              <a:lnSpc>
                <a:spcPct val="100000"/>
              </a:lnSpc>
              <a:spcBef>
                <a:spcPts val="0"/>
              </a:spcBef>
            </a:pPr>
            <a:r>
              <a:rPr lang="en-US" sz="1600" b="1" dirty="0"/>
              <a:t>Jeannette Nobo</a:t>
            </a:r>
          </a:p>
          <a:p>
            <a:pPr lvl="1">
              <a:lnSpc>
                <a:spcPct val="100000"/>
              </a:lnSpc>
              <a:spcBef>
                <a:spcPts val="0"/>
              </a:spcBef>
            </a:pPr>
            <a:r>
              <a:rPr lang="en-US" sz="1600" dirty="0"/>
              <a:t>Assistant Director-  KESA</a:t>
            </a:r>
            <a:br>
              <a:rPr lang="en-US" sz="1600" dirty="0"/>
            </a:br>
            <a:r>
              <a:rPr lang="en-US" sz="1600" dirty="0"/>
              <a:t>Teacher Licensure and Accreditation</a:t>
            </a:r>
            <a:br>
              <a:rPr lang="en-US" sz="1600" dirty="0"/>
            </a:br>
            <a:r>
              <a:rPr lang="en-US" sz="1600" dirty="0"/>
              <a:t>(785) 296-4948</a:t>
            </a:r>
            <a:br>
              <a:rPr lang="en-US" sz="1600" dirty="0"/>
            </a:br>
            <a:r>
              <a:rPr lang="en-US" sz="1600" dirty="0">
                <a:hlinkClick r:id="rId4"/>
              </a:rPr>
              <a:t>jnobo@ksde.org</a:t>
            </a:r>
            <a:endParaRPr lang="en-US" sz="1600" dirty="0"/>
          </a:p>
          <a:p>
            <a:endParaRPr lang="en-US" dirty="0"/>
          </a:p>
        </p:txBody>
      </p:sp>
      <p:sp>
        <p:nvSpPr>
          <p:cNvPr id="2" name="TextBox 1">
            <a:extLst>
              <a:ext uri="{FF2B5EF4-FFF2-40B4-BE49-F238E27FC236}">
                <a16:creationId xmlns:a16="http://schemas.microsoft.com/office/drawing/2014/main" id="{D75CF93F-129E-4EE9-9268-DE15001CD68B}"/>
              </a:ext>
            </a:extLst>
          </p:cNvPr>
          <p:cNvSpPr txBox="1"/>
          <p:nvPr/>
        </p:nvSpPr>
        <p:spPr>
          <a:xfrm flipH="1">
            <a:off x="658614" y="3852915"/>
            <a:ext cx="3951517" cy="1877437"/>
          </a:xfrm>
          <a:prstGeom prst="rect">
            <a:avLst/>
          </a:prstGeom>
          <a:noFill/>
        </p:spPr>
        <p:txBody>
          <a:bodyPr wrap="square" rtlCol="0">
            <a:spAutoFit/>
          </a:bodyPr>
          <a:lstStyle/>
          <a:p>
            <a:r>
              <a:rPr lang="en-US" sz="1600" dirty="0">
                <a:latin typeface="+mj-lt"/>
              </a:rPr>
              <a:t>Myron Melton</a:t>
            </a:r>
          </a:p>
          <a:p>
            <a:r>
              <a:rPr lang="en-US" sz="1600" dirty="0"/>
              <a:t>KESA Coordinator</a:t>
            </a:r>
          </a:p>
          <a:p>
            <a:r>
              <a:rPr lang="en-US" sz="1600" dirty="0"/>
              <a:t>Teacher Licensure and Accreditation</a:t>
            </a:r>
          </a:p>
          <a:p>
            <a:r>
              <a:rPr lang="en-US" sz="1600" dirty="0"/>
              <a:t>(785) 296-8110</a:t>
            </a:r>
          </a:p>
          <a:p>
            <a:r>
              <a:rPr lang="en-US" sz="1600" dirty="0">
                <a:hlinkClick r:id="rId5"/>
              </a:rPr>
              <a:t>mmelton@ksde.org</a:t>
            </a:r>
            <a:endParaRPr lang="en-US" sz="1600" dirty="0"/>
          </a:p>
          <a:p>
            <a:endParaRPr lang="en-US" dirty="0"/>
          </a:p>
          <a:p>
            <a:endParaRPr lang="en-US" dirty="0"/>
          </a:p>
        </p:txBody>
      </p:sp>
      <p:sp>
        <p:nvSpPr>
          <p:cNvPr id="5" name="TextBox 4">
            <a:extLst>
              <a:ext uri="{FF2B5EF4-FFF2-40B4-BE49-F238E27FC236}">
                <a16:creationId xmlns:a16="http://schemas.microsoft.com/office/drawing/2014/main" id="{3FEC3C4C-F203-4A23-97EC-3F822FD813BC}"/>
              </a:ext>
            </a:extLst>
          </p:cNvPr>
          <p:cNvSpPr txBox="1"/>
          <p:nvPr/>
        </p:nvSpPr>
        <p:spPr>
          <a:xfrm>
            <a:off x="4250904" y="3937661"/>
            <a:ext cx="4310743" cy="1600438"/>
          </a:xfrm>
          <a:prstGeom prst="rect">
            <a:avLst/>
          </a:prstGeom>
          <a:noFill/>
        </p:spPr>
        <p:txBody>
          <a:bodyPr wrap="square" rtlCol="0">
            <a:spAutoFit/>
          </a:bodyPr>
          <a:lstStyle/>
          <a:p>
            <a:r>
              <a:rPr lang="en-US" sz="1600" dirty="0">
                <a:latin typeface="+mj-lt"/>
              </a:rPr>
              <a:t>Ed </a:t>
            </a:r>
            <a:r>
              <a:rPr lang="en-US" sz="1600" dirty="0" err="1">
                <a:latin typeface="+mj-lt"/>
              </a:rPr>
              <a:t>Kalas</a:t>
            </a:r>
            <a:r>
              <a:rPr lang="en-US" sz="1600" dirty="0"/>
              <a:t>,</a:t>
            </a:r>
            <a:r>
              <a:rPr lang="en-US" sz="1600" dirty="0">
                <a:latin typeface="+mj-lt"/>
              </a:rPr>
              <a:t> </a:t>
            </a:r>
            <a:r>
              <a:rPr lang="en-US" sz="1600" dirty="0"/>
              <a:t>Education Program consultant</a:t>
            </a:r>
          </a:p>
          <a:p>
            <a:r>
              <a:rPr lang="en-US" sz="1600" dirty="0"/>
              <a:t>Professional Learning and Mentoring</a:t>
            </a:r>
          </a:p>
          <a:p>
            <a:r>
              <a:rPr lang="en-US" sz="1600" dirty="0"/>
              <a:t>Teacher Licensure and Accreditation</a:t>
            </a:r>
          </a:p>
          <a:p>
            <a:r>
              <a:rPr lang="en-US" sz="1600" dirty="0"/>
              <a:t>(785) 296-2198</a:t>
            </a:r>
          </a:p>
          <a:p>
            <a:r>
              <a:rPr lang="en-US" sz="1600" dirty="0">
                <a:hlinkClick r:id="rId6"/>
              </a:rPr>
              <a:t>ekalas@ksde.org</a:t>
            </a:r>
            <a:endParaRPr lang="en-US" sz="1600" dirty="0"/>
          </a:p>
          <a:p>
            <a:endParaRPr lang="en-US" dirty="0"/>
          </a:p>
        </p:txBody>
      </p:sp>
      <p:sp>
        <p:nvSpPr>
          <p:cNvPr id="6" name="TextBox 5">
            <a:extLst>
              <a:ext uri="{FF2B5EF4-FFF2-40B4-BE49-F238E27FC236}">
                <a16:creationId xmlns:a16="http://schemas.microsoft.com/office/drawing/2014/main" id="{B2BAD7CF-3FED-4421-8BBC-2B38F4F3BFEC}"/>
              </a:ext>
            </a:extLst>
          </p:cNvPr>
          <p:cNvSpPr txBox="1"/>
          <p:nvPr/>
        </p:nvSpPr>
        <p:spPr>
          <a:xfrm>
            <a:off x="8153074" y="3923445"/>
            <a:ext cx="3951516" cy="1323439"/>
          </a:xfrm>
          <a:prstGeom prst="rect">
            <a:avLst/>
          </a:prstGeom>
          <a:noFill/>
        </p:spPr>
        <p:txBody>
          <a:bodyPr wrap="square" rtlCol="0">
            <a:spAutoFit/>
          </a:bodyPr>
          <a:lstStyle/>
          <a:p>
            <a:r>
              <a:rPr lang="en-US" sz="1600" b="1" dirty="0"/>
              <a:t>Annie </a:t>
            </a:r>
            <a:r>
              <a:rPr lang="en-US" sz="1600" b="1" dirty="0" err="1"/>
              <a:t>Diederich</a:t>
            </a:r>
            <a:r>
              <a:rPr lang="en-US" sz="1600" b="1" dirty="0"/>
              <a:t>, </a:t>
            </a:r>
          </a:p>
          <a:p>
            <a:r>
              <a:rPr lang="en-US" sz="1600" dirty="0"/>
              <a:t>Education</a:t>
            </a:r>
            <a:r>
              <a:rPr lang="en-US" sz="1600" b="1" dirty="0"/>
              <a:t> </a:t>
            </a:r>
            <a:r>
              <a:rPr lang="en-US" sz="1600" dirty="0"/>
              <a:t>Program Consultant - KESA </a:t>
            </a:r>
          </a:p>
          <a:p>
            <a:r>
              <a:rPr lang="en-US" sz="1600" dirty="0"/>
              <a:t>Teacher Licensure and Accreditation</a:t>
            </a:r>
          </a:p>
          <a:p>
            <a:r>
              <a:rPr lang="en-US" sz="1600" dirty="0"/>
              <a:t>(785) 368-7356</a:t>
            </a:r>
          </a:p>
          <a:p>
            <a:r>
              <a:rPr lang="en-US" sz="1600" dirty="0">
                <a:hlinkClick r:id="rId7"/>
              </a:rPr>
              <a:t>adiederich@ksde.org</a:t>
            </a:r>
            <a:r>
              <a:rPr lang="en-US" sz="1600" dirty="0"/>
              <a:t> </a:t>
            </a:r>
          </a:p>
        </p:txBody>
      </p:sp>
    </p:spTree>
    <p:extLst>
      <p:ext uri="{BB962C8B-B14F-4D97-AF65-F5344CB8AC3E}">
        <p14:creationId xmlns:p14="http://schemas.microsoft.com/office/powerpoint/2010/main" val="203036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66782-3D96-4977-8B8C-C6CAF62862B6}"/>
              </a:ext>
            </a:extLst>
          </p:cNvPr>
          <p:cNvSpPr>
            <a:spLocks noGrp="1"/>
          </p:cNvSpPr>
          <p:nvPr>
            <p:ph type="title"/>
          </p:nvPr>
        </p:nvSpPr>
        <p:spPr>
          <a:xfrm>
            <a:off x="1169670" y="2283691"/>
            <a:ext cx="7480151" cy="2728576"/>
          </a:xfrm>
        </p:spPr>
        <p:txBody>
          <a:bodyPr>
            <a:normAutofit/>
          </a:bodyPr>
          <a:lstStyle/>
          <a:p>
            <a:r>
              <a:rPr lang="en-US" dirty="0"/>
              <a:t>Kansas Education System Accreditation (KESA) Update – January 2021</a:t>
            </a:r>
            <a:br>
              <a:rPr lang="en-US" dirty="0"/>
            </a:br>
            <a:endParaRPr lang="en-US" dirty="0"/>
          </a:p>
        </p:txBody>
      </p:sp>
    </p:spTree>
    <p:extLst>
      <p:ext uri="{BB962C8B-B14F-4D97-AF65-F5344CB8AC3E}">
        <p14:creationId xmlns:p14="http://schemas.microsoft.com/office/powerpoint/2010/main" val="2447903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2BE049-7435-441A-AD20-16C48FACA7E4}"/>
              </a:ext>
            </a:extLst>
          </p:cNvPr>
          <p:cNvSpPr>
            <a:spLocks noGrp="1"/>
          </p:cNvSpPr>
          <p:nvPr>
            <p:ph idx="1"/>
          </p:nvPr>
        </p:nvSpPr>
        <p:spPr>
          <a:xfrm>
            <a:off x="838200" y="1486240"/>
            <a:ext cx="10515600" cy="3885520"/>
          </a:xfrm>
        </p:spPr>
        <p:txBody>
          <a:bodyPr>
            <a:normAutofit lnSpcReduction="10000"/>
          </a:bodyPr>
          <a:lstStyle/>
          <a:p>
            <a:pPr lvl="2"/>
            <a:endParaRPr lang="en-US" dirty="0"/>
          </a:p>
          <a:p>
            <a:r>
              <a:rPr lang="en-US" dirty="0"/>
              <a:t>Provide an overview of Number of systems that have “Paused” and “Not Paused”</a:t>
            </a:r>
          </a:p>
          <a:p>
            <a:r>
              <a:rPr lang="en-US" dirty="0"/>
              <a:t>Obtain a pulse of how systems are addressing the “Pause”.</a:t>
            </a:r>
          </a:p>
          <a:p>
            <a:r>
              <a:rPr lang="en-US" dirty="0"/>
              <a:t>Dialogue and clarification of KESA “Pause” questions.</a:t>
            </a:r>
          </a:p>
          <a:p>
            <a:r>
              <a:rPr lang="en-US" dirty="0"/>
              <a:t>Provide expectations for systems who are not pausing</a:t>
            </a:r>
          </a:p>
          <a:p>
            <a:pPr lvl="1"/>
            <a:r>
              <a:rPr lang="en-US" dirty="0"/>
              <a:t>2020-2021 Expectations</a:t>
            </a:r>
          </a:p>
          <a:p>
            <a:pPr lvl="1"/>
            <a:r>
              <a:rPr lang="en-US" dirty="0"/>
              <a:t>System Reports</a:t>
            </a:r>
          </a:p>
          <a:p>
            <a:pPr lvl="1"/>
            <a:r>
              <a:rPr lang="en-US" dirty="0"/>
              <a:t>System and OVT expectations for KESA Visit</a:t>
            </a:r>
          </a:p>
          <a:p>
            <a:pPr marL="0" indent="0">
              <a:buNone/>
            </a:pPr>
            <a:endParaRPr lang="en-US" dirty="0"/>
          </a:p>
        </p:txBody>
      </p:sp>
      <p:sp>
        <p:nvSpPr>
          <p:cNvPr id="3" name="Title 2">
            <a:extLst>
              <a:ext uri="{FF2B5EF4-FFF2-40B4-BE49-F238E27FC236}">
                <a16:creationId xmlns:a16="http://schemas.microsoft.com/office/drawing/2014/main" id="{6069B9F0-232B-4E35-9947-B28B6C796A5E}"/>
              </a:ext>
            </a:extLst>
          </p:cNvPr>
          <p:cNvSpPr>
            <a:spLocks noGrp="1"/>
          </p:cNvSpPr>
          <p:nvPr>
            <p:ph type="title"/>
          </p:nvPr>
        </p:nvSpPr>
        <p:spPr/>
        <p:txBody>
          <a:bodyPr/>
          <a:lstStyle/>
          <a:p>
            <a:r>
              <a:rPr lang="en-US" dirty="0"/>
              <a:t>Today’s Purpose</a:t>
            </a:r>
          </a:p>
        </p:txBody>
      </p:sp>
    </p:spTree>
    <p:extLst>
      <p:ext uri="{BB962C8B-B14F-4D97-AF65-F5344CB8AC3E}">
        <p14:creationId xmlns:p14="http://schemas.microsoft.com/office/powerpoint/2010/main" val="3646832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95000FE0-FD42-4876-82B7-62E47DC085CB}"/>
              </a:ext>
            </a:extLst>
          </p:cNvPr>
          <p:cNvSpPr txBox="1">
            <a:spLocks/>
          </p:cNvSpPr>
          <p:nvPr/>
        </p:nvSpPr>
        <p:spPr>
          <a:xfrm>
            <a:off x="838200" y="33083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defRPr>
            </a:lvl1pPr>
          </a:lstStyle>
          <a:p>
            <a:endParaRPr lang="en-US" dirty="0"/>
          </a:p>
        </p:txBody>
      </p:sp>
      <p:graphicFrame>
        <p:nvGraphicFramePr>
          <p:cNvPr id="6" name="Table 5">
            <a:extLst>
              <a:ext uri="{FF2B5EF4-FFF2-40B4-BE49-F238E27FC236}">
                <a16:creationId xmlns:a16="http://schemas.microsoft.com/office/drawing/2014/main" id="{47DBAF8C-8C54-440E-819A-A1D3D76B1A0D}"/>
              </a:ext>
            </a:extLst>
          </p:cNvPr>
          <p:cNvGraphicFramePr>
            <a:graphicFrameLocks noGrp="1"/>
          </p:cNvGraphicFramePr>
          <p:nvPr>
            <p:extLst>
              <p:ext uri="{D42A27DB-BD31-4B8C-83A1-F6EECF244321}">
                <p14:modId xmlns:p14="http://schemas.microsoft.com/office/powerpoint/2010/main" val="3737439989"/>
              </p:ext>
            </p:extLst>
          </p:nvPr>
        </p:nvGraphicFramePr>
        <p:xfrm>
          <a:off x="1312545" y="2077093"/>
          <a:ext cx="9566910" cy="3877198"/>
        </p:xfrm>
        <a:graphic>
          <a:graphicData uri="http://schemas.openxmlformats.org/drawingml/2006/table">
            <a:tbl>
              <a:tblPr firstRow="1" firstCol="1" lastRow="1" lastCol="1" bandRow="1" bandCol="1">
                <a:tableStyleId>{72833802-FEF1-4C79-8D5D-14CF1EAF98D9}</a:tableStyleId>
              </a:tblPr>
              <a:tblGrid>
                <a:gridCol w="2012391">
                  <a:extLst>
                    <a:ext uri="{9D8B030D-6E8A-4147-A177-3AD203B41FA5}">
                      <a16:colId xmlns:a16="http://schemas.microsoft.com/office/drawing/2014/main" val="593700989"/>
                    </a:ext>
                  </a:extLst>
                </a:gridCol>
                <a:gridCol w="2147524">
                  <a:extLst>
                    <a:ext uri="{9D8B030D-6E8A-4147-A177-3AD203B41FA5}">
                      <a16:colId xmlns:a16="http://schemas.microsoft.com/office/drawing/2014/main" val="3512977584"/>
                    </a:ext>
                  </a:extLst>
                </a:gridCol>
                <a:gridCol w="2932608">
                  <a:extLst>
                    <a:ext uri="{9D8B030D-6E8A-4147-A177-3AD203B41FA5}">
                      <a16:colId xmlns:a16="http://schemas.microsoft.com/office/drawing/2014/main" val="4185953342"/>
                    </a:ext>
                  </a:extLst>
                </a:gridCol>
                <a:gridCol w="2474387">
                  <a:extLst>
                    <a:ext uri="{9D8B030D-6E8A-4147-A177-3AD203B41FA5}">
                      <a16:colId xmlns:a16="http://schemas.microsoft.com/office/drawing/2014/main" val="544085065"/>
                    </a:ext>
                  </a:extLst>
                </a:gridCol>
              </a:tblGrid>
              <a:tr h="488064">
                <a:tc gridSpan="4">
                  <a:txBody>
                    <a:bodyPr/>
                    <a:lstStyle/>
                    <a:p>
                      <a:pPr marL="0" marR="0" algn="ctr">
                        <a:lnSpc>
                          <a:spcPct val="107000"/>
                        </a:lnSpc>
                        <a:spcBef>
                          <a:spcPts val="0"/>
                        </a:spcBef>
                        <a:spcAft>
                          <a:spcPts val="0"/>
                        </a:spcAft>
                      </a:pPr>
                      <a:r>
                        <a:rPr lang="en-US" sz="2500" dirty="0">
                          <a:effectLst/>
                        </a:rPr>
                        <a:t>Number of Systems Not Pausing by Year</a:t>
                      </a:r>
                      <a:endParaRPr lang="en-US" sz="25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82810" marR="82810" marT="41405" marB="41405"/>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6926327"/>
                  </a:ext>
                </a:extLst>
              </a:tr>
              <a:tr h="776810">
                <a:tc>
                  <a:txBody>
                    <a:bodyPr/>
                    <a:lstStyle/>
                    <a:p>
                      <a:pPr marL="490220" marR="175260" indent="-299085" algn="ctr">
                        <a:lnSpc>
                          <a:spcPct val="100000"/>
                        </a:lnSpc>
                        <a:spcBef>
                          <a:spcPts val="0"/>
                        </a:spcBef>
                        <a:spcAft>
                          <a:spcPts val="0"/>
                        </a:spcAft>
                      </a:pPr>
                      <a:r>
                        <a:rPr lang="en-US" sz="1800" dirty="0">
                          <a:effectLst/>
                        </a:rPr>
                        <a:t>Accreditation </a:t>
                      </a:r>
                    </a:p>
                    <a:p>
                      <a:pPr marL="490220" marR="175260" indent="-299085" algn="ctr">
                        <a:lnSpc>
                          <a:spcPct val="100000"/>
                        </a:lnSpc>
                        <a:spcBef>
                          <a:spcPts val="0"/>
                        </a:spcBef>
                        <a:spcAft>
                          <a:spcPts val="0"/>
                        </a:spcAft>
                      </a:pPr>
                      <a:r>
                        <a:rPr lang="en-US" sz="1800" dirty="0">
                          <a:effectLst/>
                        </a:rPr>
                        <a:t>Year</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80010" marR="73660" algn="ctr">
                        <a:lnSpc>
                          <a:spcPct val="100000"/>
                        </a:lnSpc>
                        <a:spcBef>
                          <a:spcPts val="0"/>
                        </a:spcBef>
                        <a:spcAft>
                          <a:spcPts val="0"/>
                        </a:spcAft>
                      </a:pPr>
                      <a:r>
                        <a:rPr lang="en-US" sz="1800" dirty="0">
                          <a:effectLst/>
                        </a:rPr>
                        <a:t>Number of Public</a:t>
                      </a:r>
                    </a:p>
                    <a:p>
                      <a:pPr marL="80010" marR="73660" algn="ctr">
                        <a:lnSpc>
                          <a:spcPct val="100000"/>
                        </a:lnSpc>
                        <a:spcBef>
                          <a:spcPts val="0"/>
                        </a:spcBef>
                        <a:spcAft>
                          <a:spcPts val="0"/>
                        </a:spcAft>
                      </a:pPr>
                      <a:r>
                        <a:rPr lang="en-US" sz="1800" dirty="0">
                          <a:effectLst/>
                        </a:rPr>
                        <a:t>KESA Systems</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118110" marR="111760" indent="-635" algn="ctr">
                        <a:lnSpc>
                          <a:spcPct val="100000"/>
                        </a:lnSpc>
                        <a:spcBef>
                          <a:spcPts val="0"/>
                        </a:spcBef>
                        <a:spcAft>
                          <a:spcPts val="0"/>
                        </a:spcAft>
                      </a:pPr>
                      <a:r>
                        <a:rPr lang="en-US" sz="1800" dirty="0">
                          <a:effectLst/>
                        </a:rPr>
                        <a:t>Number of Private and </a:t>
                      </a:r>
                    </a:p>
                    <a:p>
                      <a:pPr marL="118110" marR="111760" indent="-635" algn="ctr">
                        <a:lnSpc>
                          <a:spcPct val="100000"/>
                        </a:lnSpc>
                        <a:spcBef>
                          <a:spcPts val="0"/>
                        </a:spcBef>
                        <a:spcAft>
                          <a:spcPts val="0"/>
                        </a:spcAft>
                      </a:pPr>
                      <a:r>
                        <a:rPr lang="en-US" sz="1800" dirty="0">
                          <a:effectLst/>
                        </a:rPr>
                        <a:t>Special</a:t>
                      </a:r>
                      <a:r>
                        <a:rPr lang="en-US" sz="1800" spc="-25" dirty="0">
                          <a:effectLst/>
                        </a:rPr>
                        <a:t> </a:t>
                      </a:r>
                      <a:r>
                        <a:rPr lang="en-US" sz="1800" dirty="0">
                          <a:effectLst/>
                        </a:rPr>
                        <a:t>Purpose School</a:t>
                      </a:r>
                      <a:r>
                        <a:rPr lang="en-US" sz="1800" spc="-20" dirty="0">
                          <a:effectLst/>
                        </a:rPr>
                        <a:t> </a:t>
                      </a:r>
                    </a:p>
                    <a:p>
                      <a:pPr marL="118110" marR="111760" indent="-635" algn="ctr">
                        <a:lnSpc>
                          <a:spcPct val="100000"/>
                        </a:lnSpc>
                        <a:spcBef>
                          <a:spcPts val="0"/>
                        </a:spcBef>
                        <a:spcAft>
                          <a:spcPts val="0"/>
                        </a:spcAft>
                      </a:pPr>
                      <a:r>
                        <a:rPr lang="en-US" sz="1800" dirty="0">
                          <a:effectLst/>
                        </a:rPr>
                        <a:t>Systems</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219710" marR="0" indent="-79375" algn="ctr">
                        <a:lnSpc>
                          <a:spcPct val="100000"/>
                        </a:lnSpc>
                        <a:spcBef>
                          <a:spcPts val="0"/>
                        </a:spcBef>
                        <a:spcAft>
                          <a:spcPts val="0"/>
                        </a:spcAft>
                      </a:pPr>
                      <a:r>
                        <a:rPr lang="en-US" sz="1800" dirty="0">
                          <a:effectLst/>
                        </a:rPr>
                        <a:t>Total KESA Systems</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extLst>
                  <a:ext uri="{0D108BD9-81ED-4DB2-BD59-A6C34878D82A}">
                    <a16:rowId xmlns:a16="http://schemas.microsoft.com/office/drawing/2014/main" val="4062050795"/>
                  </a:ext>
                </a:extLst>
              </a:tr>
              <a:tr h="349445">
                <a:tc>
                  <a:txBody>
                    <a:bodyPr/>
                    <a:lstStyle/>
                    <a:p>
                      <a:pPr marL="67945" marR="0" algn="l">
                        <a:lnSpc>
                          <a:spcPts val="1400"/>
                        </a:lnSpc>
                        <a:spcBef>
                          <a:spcPts val="10"/>
                        </a:spcBef>
                        <a:spcAft>
                          <a:spcPts val="0"/>
                        </a:spcAft>
                      </a:pPr>
                      <a:endParaRPr lang="en-US" sz="1800" dirty="0">
                        <a:effectLst/>
                      </a:endParaRPr>
                    </a:p>
                    <a:p>
                      <a:pPr marL="67945" marR="0" algn="l">
                        <a:lnSpc>
                          <a:spcPts val="1400"/>
                        </a:lnSpc>
                        <a:spcBef>
                          <a:spcPts val="10"/>
                        </a:spcBef>
                        <a:spcAft>
                          <a:spcPts val="0"/>
                        </a:spcAft>
                      </a:pPr>
                      <a:r>
                        <a:rPr lang="en-US" sz="1800" dirty="0">
                          <a:effectLst/>
                        </a:rPr>
                        <a:t>2020 – 2021</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78740" marR="73660" algn="ctr">
                        <a:lnSpc>
                          <a:spcPts val="1400"/>
                        </a:lnSpc>
                        <a:spcBef>
                          <a:spcPts val="10"/>
                        </a:spcBef>
                        <a:spcAft>
                          <a:spcPts val="0"/>
                        </a:spcAft>
                      </a:pPr>
                      <a:endParaRPr lang="en-US" sz="1800" dirty="0">
                        <a:effectLst/>
                      </a:endParaRPr>
                    </a:p>
                    <a:p>
                      <a:pPr marL="78740" marR="73660" algn="ctr">
                        <a:lnSpc>
                          <a:spcPts val="1400"/>
                        </a:lnSpc>
                        <a:spcBef>
                          <a:spcPts val="10"/>
                        </a:spcBef>
                        <a:spcAft>
                          <a:spcPts val="0"/>
                        </a:spcAft>
                      </a:pPr>
                      <a:r>
                        <a:rPr lang="en-US" sz="1800" dirty="0">
                          <a:effectLst/>
                        </a:rPr>
                        <a:t>27</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121920" marR="117475" algn="ctr">
                        <a:lnSpc>
                          <a:spcPts val="1400"/>
                        </a:lnSpc>
                        <a:spcBef>
                          <a:spcPts val="10"/>
                        </a:spcBef>
                        <a:spcAft>
                          <a:spcPts val="0"/>
                        </a:spcAft>
                      </a:pPr>
                      <a:endParaRPr lang="en-US" sz="1800" dirty="0">
                        <a:effectLst/>
                      </a:endParaRPr>
                    </a:p>
                    <a:p>
                      <a:pPr marL="121920" marR="117475" algn="ctr">
                        <a:lnSpc>
                          <a:spcPts val="1400"/>
                        </a:lnSpc>
                        <a:spcBef>
                          <a:spcPts val="10"/>
                        </a:spcBef>
                        <a:spcAft>
                          <a:spcPts val="0"/>
                        </a:spcAft>
                      </a:pPr>
                      <a:r>
                        <a:rPr lang="en-US" sz="1800" dirty="0">
                          <a:effectLst/>
                        </a:rPr>
                        <a:t>14</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368300" marR="363855" algn="ctr">
                        <a:lnSpc>
                          <a:spcPts val="1400"/>
                        </a:lnSpc>
                        <a:spcBef>
                          <a:spcPts val="10"/>
                        </a:spcBef>
                        <a:spcAft>
                          <a:spcPts val="0"/>
                        </a:spcAft>
                      </a:pPr>
                      <a:endParaRPr lang="en-US" sz="1800" dirty="0">
                        <a:effectLst/>
                      </a:endParaRPr>
                    </a:p>
                    <a:p>
                      <a:pPr marL="368300" marR="363855" algn="ctr">
                        <a:lnSpc>
                          <a:spcPts val="1400"/>
                        </a:lnSpc>
                        <a:spcBef>
                          <a:spcPts val="10"/>
                        </a:spcBef>
                        <a:spcAft>
                          <a:spcPts val="0"/>
                        </a:spcAft>
                      </a:pPr>
                      <a:r>
                        <a:rPr lang="en-US" sz="1800" dirty="0">
                          <a:effectLst/>
                        </a:rPr>
                        <a:t>41</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583087391"/>
                  </a:ext>
                </a:extLst>
              </a:tr>
              <a:tr h="349445">
                <a:tc>
                  <a:txBody>
                    <a:bodyPr/>
                    <a:lstStyle/>
                    <a:p>
                      <a:pPr marL="67945" marR="0" algn="l">
                        <a:lnSpc>
                          <a:spcPts val="1400"/>
                        </a:lnSpc>
                        <a:spcBef>
                          <a:spcPts val="10"/>
                        </a:spcBef>
                        <a:spcAft>
                          <a:spcPts val="0"/>
                        </a:spcAft>
                      </a:pPr>
                      <a:endParaRPr lang="en-US" sz="1800" dirty="0">
                        <a:effectLst/>
                      </a:endParaRPr>
                    </a:p>
                    <a:p>
                      <a:pPr marL="67945" marR="0" algn="l">
                        <a:lnSpc>
                          <a:spcPts val="1400"/>
                        </a:lnSpc>
                        <a:spcBef>
                          <a:spcPts val="10"/>
                        </a:spcBef>
                        <a:spcAft>
                          <a:spcPts val="0"/>
                        </a:spcAft>
                      </a:pPr>
                      <a:r>
                        <a:rPr lang="en-US" sz="1800" dirty="0">
                          <a:effectLst/>
                        </a:rPr>
                        <a:t>2021 – 2022</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78740" marR="73660" algn="ctr">
                        <a:lnSpc>
                          <a:spcPts val="1400"/>
                        </a:lnSpc>
                        <a:spcBef>
                          <a:spcPts val="10"/>
                        </a:spcBef>
                        <a:spcAft>
                          <a:spcPts val="0"/>
                        </a:spcAft>
                      </a:pPr>
                      <a:endParaRPr lang="en-US" sz="1800" dirty="0">
                        <a:effectLst/>
                      </a:endParaRPr>
                    </a:p>
                    <a:p>
                      <a:pPr marL="78740" marR="73660" algn="ctr">
                        <a:lnSpc>
                          <a:spcPts val="1400"/>
                        </a:lnSpc>
                        <a:spcBef>
                          <a:spcPts val="10"/>
                        </a:spcBef>
                        <a:spcAft>
                          <a:spcPts val="0"/>
                        </a:spcAft>
                      </a:pPr>
                      <a:r>
                        <a:rPr lang="en-US" sz="1800" dirty="0">
                          <a:effectLst/>
                        </a:rPr>
                        <a:t>57</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121920" marR="117475" algn="ctr">
                        <a:lnSpc>
                          <a:spcPts val="1400"/>
                        </a:lnSpc>
                        <a:spcBef>
                          <a:spcPts val="10"/>
                        </a:spcBef>
                        <a:spcAft>
                          <a:spcPts val="0"/>
                        </a:spcAft>
                      </a:pPr>
                      <a:endParaRPr lang="en-US" sz="1800" dirty="0">
                        <a:effectLst/>
                      </a:endParaRPr>
                    </a:p>
                    <a:p>
                      <a:pPr marL="121920" marR="117475" algn="ctr">
                        <a:lnSpc>
                          <a:spcPts val="1400"/>
                        </a:lnSpc>
                        <a:spcBef>
                          <a:spcPts val="10"/>
                        </a:spcBef>
                        <a:spcAft>
                          <a:spcPts val="0"/>
                        </a:spcAft>
                      </a:pPr>
                      <a:r>
                        <a:rPr lang="en-US" sz="1800" dirty="0">
                          <a:effectLst/>
                        </a:rPr>
                        <a:t>14</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368300" marR="363855" algn="ctr">
                        <a:lnSpc>
                          <a:spcPts val="1400"/>
                        </a:lnSpc>
                        <a:spcBef>
                          <a:spcPts val="10"/>
                        </a:spcBef>
                        <a:spcAft>
                          <a:spcPts val="0"/>
                        </a:spcAft>
                      </a:pPr>
                      <a:endParaRPr lang="en-US" sz="1800" dirty="0">
                        <a:effectLst/>
                      </a:endParaRPr>
                    </a:p>
                    <a:p>
                      <a:pPr marL="368300" marR="363855" algn="ctr">
                        <a:lnSpc>
                          <a:spcPts val="1400"/>
                        </a:lnSpc>
                        <a:spcBef>
                          <a:spcPts val="10"/>
                        </a:spcBef>
                        <a:spcAft>
                          <a:spcPts val="0"/>
                        </a:spcAft>
                      </a:pPr>
                      <a:r>
                        <a:rPr lang="en-US" sz="1800" dirty="0">
                          <a:effectLst/>
                        </a:rPr>
                        <a:t>71</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extLst>
                  <a:ext uri="{0D108BD9-81ED-4DB2-BD59-A6C34878D82A}">
                    <a16:rowId xmlns:a16="http://schemas.microsoft.com/office/drawing/2014/main" val="773943725"/>
                  </a:ext>
                </a:extLst>
              </a:tr>
              <a:tr h="349445">
                <a:tc>
                  <a:txBody>
                    <a:bodyPr/>
                    <a:lstStyle/>
                    <a:p>
                      <a:pPr marL="67945" marR="0" algn="l">
                        <a:lnSpc>
                          <a:spcPts val="1400"/>
                        </a:lnSpc>
                        <a:spcBef>
                          <a:spcPts val="10"/>
                        </a:spcBef>
                        <a:spcAft>
                          <a:spcPts val="0"/>
                        </a:spcAft>
                      </a:pPr>
                      <a:endParaRPr lang="en-US" sz="1800" dirty="0">
                        <a:effectLst/>
                      </a:endParaRPr>
                    </a:p>
                    <a:p>
                      <a:pPr marL="67945" marR="0" algn="l">
                        <a:lnSpc>
                          <a:spcPts val="1400"/>
                        </a:lnSpc>
                        <a:spcBef>
                          <a:spcPts val="10"/>
                        </a:spcBef>
                        <a:spcAft>
                          <a:spcPts val="0"/>
                        </a:spcAft>
                      </a:pPr>
                      <a:r>
                        <a:rPr lang="en-US" sz="1800" dirty="0">
                          <a:effectLst/>
                        </a:rPr>
                        <a:t>2022 – 2023</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78740" marR="73660" algn="ctr">
                        <a:lnSpc>
                          <a:spcPts val="1400"/>
                        </a:lnSpc>
                        <a:spcBef>
                          <a:spcPts val="10"/>
                        </a:spcBef>
                        <a:spcAft>
                          <a:spcPts val="0"/>
                        </a:spcAft>
                      </a:pPr>
                      <a:endParaRPr lang="en-US" sz="1800" dirty="0">
                        <a:effectLst/>
                      </a:endParaRPr>
                    </a:p>
                    <a:p>
                      <a:pPr marL="78740" marR="73660" algn="ctr">
                        <a:lnSpc>
                          <a:spcPts val="1400"/>
                        </a:lnSpc>
                        <a:spcBef>
                          <a:spcPts val="10"/>
                        </a:spcBef>
                        <a:spcAft>
                          <a:spcPts val="0"/>
                        </a:spcAft>
                      </a:pPr>
                      <a:r>
                        <a:rPr lang="en-US" sz="1800" dirty="0">
                          <a:effectLst/>
                        </a:rPr>
                        <a:t>0</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121920" marR="117475" algn="ctr">
                        <a:lnSpc>
                          <a:spcPts val="1400"/>
                        </a:lnSpc>
                        <a:spcBef>
                          <a:spcPts val="10"/>
                        </a:spcBef>
                        <a:spcAft>
                          <a:spcPts val="0"/>
                        </a:spcAft>
                      </a:pPr>
                      <a:endParaRPr lang="en-US" sz="1800" dirty="0">
                        <a:effectLst/>
                      </a:endParaRPr>
                    </a:p>
                    <a:p>
                      <a:pPr marL="121920" marR="117475" algn="ctr">
                        <a:lnSpc>
                          <a:spcPts val="1400"/>
                        </a:lnSpc>
                        <a:spcBef>
                          <a:spcPts val="10"/>
                        </a:spcBef>
                        <a:spcAft>
                          <a:spcPts val="0"/>
                        </a:spcAft>
                      </a:pPr>
                      <a:r>
                        <a:rPr lang="en-US" sz="1800" dirty="0">
                          <a:effectLst/>
                        </a:rPr>
                        <a:t>5</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368300" marR="363855" algn="ctr">
                        <a:lnSpc>
                          <a:spcPts val="1400"/>
                        </a:lnSpc>
                        <a:spcBef>
                          <a:spcPts val="10"/>
                        </a:spcBef>
                        <a:spcAft>
                          <a:spcPts val="0"/>
                        </a:spcAft>
                      </a:pPr>
                      <a:endParaRPr lang="en-US" sz="1800" dirty="0">
                        <a:effectLst/>
                      </a:endParaRPr>
                    </a:p>
                    <a:p>
                      <a:pPr marL="368300" marR="363855" algn="ctr">
                        <a:lnSpc>
                          <a:spcPts val="1400"/>
                        </a:lnSpc>
                        <a:spcBef>
                          <a:spcPts val="10"/>
                        </a:spcBef>
                        <a:spcAft>
                          <a:spcPts val="0"/>
                        </a:spcAft>
                      </a:pPr>
                      <a:r>
                        <a:rPr lang="en-US" sz="1800" dirty="0">
                          <a:effectLst/>
                        </a:rPr>
                        <a:t>5</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11212241"/>
                  </a:ext>
                </a:extLst>
              </a:tr>
              <a:tr h="349445">
                <a:tc>
                  <a:txBody>
                    <a:bodyPr/>
                    <a:lstStyle/>
                    <a:p>
                      <a:pPr marL="67945" marR="0" algn="l">
                        <a:lnSpc>
                          <a:spcPts val="1400"/>
                        </a:lnSpc>
                        <a:spcBef>
                          <a:spcPts val="10"/>
                        </a:spcBef>
                        <a:spcAft>
                          <a:spcPts val="0"/>
                        </a:spcAft>
                      </a:pPr>
                      <a:endParaRPr lang="en-US" sz="1800" dirty="0">
                        <a:effectLst/>
                      </a:endParaRPr>
                    </a:p>
                    <a:p>
                      <a:pPr marL="67945" marR="0" algn="l">
                        <a:lnSpc>
                          <a:spcPts val="1400"/>
                        </a:lnSpc>
                        <a:spcBef>
                          <a:spcPts val="10"/>
                        </a:spcBef>
                        <a:spcAft>
                          <a:spcPts val="0"/>
                        </a:spcAft>
                      </a:pPr>
                      <a:r>
                        <a:rPr lang="en-US" sz="1800" dirty="0">
                          <a:effectLst/>
                        </a:rPr>
                        <a:t>2023 – 2024</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78740" marR="73660" algn="ctr">
                        <a:lnSpc>
                          <a:spcPts val="1400"/>
                        </a:lnSpc>
                        <a:spcBef>
                          <a:spcPts val="10"/>
                        </a:spcBef>
                        <a:spcAft>
                          <a:spcPts val="0"/>
                        </a:spcAft>
                      </a:pPr>
                      <a:endParaRPr lang="en-US" sz="1800" dirty="0">
                        <a:effectLst/>
                      </a:endParaRPr>
                    </a:p>
                    <a:p>
                      <a:pPr marL="78740" marR="73660" algn="ctr">
                        <a:lnSpc>
                          <a:spcPts val="1400"/>
                        </a:lnSpc>
                        <a:spcBef>
                          <a:spcPts val="10"/>
                        </a:spcBef>
                        <a:spcAft>
                          <a:spcPts val="0"/>
                        </a:spcAft>
                      </a:pPr>
                      <a:r>
                        <a:rPr lang="en-US" sz="1800" dirty="0">
                          <a:effectLst/>
                        </a:rPr>
                        <a:t>3</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121920" marR="117475" algn="ctr">
                        <a:lnSpc>
                          <a:spcPts val="1400"/>
                        </a:lnSpc>
                        <a:spcBef>
                          <a:spcPts val="10"/>
                        </a:spcBef>
                        <a:spcAft>
                          <a:spcPts val="0"/>
                        </a:spcAft>
                      </a:pPr>
                      <a:endParaRPr lang="en-US" sz="1800" dirty="0">
                        <a:effectLst/>
                      </a:endParaRPr>
                    </a:p>
                    <a:p>
                      <a:pPr marL="121920" marR="117475" algn="ctr">
                        <a:lnSpc>
                          <a:spcPts val="1400"/>
                        </a:lnSpc>
                        <a:spcBef>
                          <a:spcPts val="10"/>
                        </a:spcBef>
                        <a:spcAft>
                          <a:spcPts val="0"/>
                        </a:spcAft>
                      </a:pPr>
                      <a:r>
                        <a:rPr lang="en-US" sz="1800" dirty="0">
                          <a:effectLst/>
                        </a:rPr>
                        <a:t>12</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368300" marR="363855" algn="ctr">
                        <a:lnSpc>
                          <a:spcPts val="1400"/>
                        </a:lnSpc>
                        <a:spcBef>
                          <a:spcPts val="10"/>
                        </a:spcBef>
                        <a:spcAft>
                          <a:spcPts val="0"/>
                        </a:spcAft>
                      </a:pPr>
                      <a:endParaRPr lang="en-US" sz="1800" dirty="0">
                        <a:effectLst/>
                      </a:endParaRPr>
                    </a:p>
                    <a:p>
                      <a:pPr marL="368300" marR="363855" algn="ctr">
                        <a:lnSpc>
                          <a:spcPts val="1400"/>
                        </a:lnSpc>
                        <a:spcBef>
                          <a:spcPts val="10"/>
                        </a:spcBef>
                        <a:spcAft>
                          <a:spcPts val="0"/>
                        </a:spcAft>
                      </a:pPr>
                      <a:r>
                        <a:rPr lang="en-US" sz="1800" dirty="0">
                          <a:effectLst/>
                        </a:rPr>
                        <a:t>15</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extLst>
                  <a:ext uri="{0D108BD9-81ED-4DB2-BD59-A6C34878D82A}">
                    <a16:rowId xmlns:a16="http://schemas.microsoft.com/office/drawing/2014/main" val="513821449"/>
                  </a:ext>
                </a:extLst>
              </a:tr>
              <a:tr h="459543">
                <a:tc>
                  <a:txBody>
                    <a:bodyPr/>
                    <a:lstStyle/>
                    <a:p>
                      <a:pPr marL="67945" marR="0" algn="l">
                        <a:lnSpc>
                          <a:spcPts val="1400"/>
                        </a:lnSpc>
                        <a:spcBef>
                          <a:spcPts val="10"/>
                        </a:spcBef>
                        <a:spcAft>
                          <a:spcPts val="0"/>
                        </a:spcAft>
                      </a:pPr>
                      <a:endParaRPr lang="en-US" sz="1800" dirty="0">
                        <a:effectLst/>
                      </a:endParaRPr>
                    </a:p>
                    <a:p>
                      <a:pPr marL="67945" marR="0" algn="l">
                        <a:lnSpc>
                          <a:spcPts val="1400"/>
                        </a:lnSpc>
                        <a:spcBef>
                          <a:spcPts val="10"/>
                        </a:spcBef>
                        <a:spcAft>
                          <a:spcPts val="0"/>
                        </a:spcAft>
                      </a:pPr>
                      <a:r>
                        <a:rPr lang="en-US" sz="1800" dirty="0">
                          <a:effectLst/>
                        </a:rPr>
                        <a:t>2024 – 2025</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78740" marR="73660" algn="ctr">
                        <a:lnSpc>
                          <a:spcPts val="1400"/>
                        </a:lnSpc>
                        <a:spcBef>
                          <a:spcPts val="10"/>
                        </a:spcBef>
                        <a:spcAft>
                          <a:spcPts val="0"/>
                        </a:spcAft>
                      </a:pPr>
                      <a:endParaRPr lang="en-US" sz="1800" dirty="0">
                        <a:effectLst/>
                      </a:endParaRPr>
                    </a:p>
                    <a:p>
                      <a:pPr marL="78740" marR="73660" algn="ctr">
                        <a:lnSpc>
                          <a:spcPts val="1400"/>
                        </a:lnSpc>
                        <a:spcBef>
                          <a:spcPts val="10"/>
                        </a:spcBef>
                        <a:spcAft>
                          <a:spcPts val="0"/>
                        </a:spcAft>
                      </a:pPr>
                      <a:r>
                        <a:rPr lang="en-US" sz="1800" dirty="0">
                          <a:effectLst/>
                        </a:rPr>
                        <a:t>5</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121920" marR="117475" algn="ctr">
                        <a:lnSpc>
                          <a:spcPts val="1400"/>
                        </a:lnSpc>
                        <a:spcBef>
                          <a:spcPts val="10"/>
                        </a:spcBef>
                        <a:spcAft>
                          <a:spcPts val="0"/>
                        </a:spcAft>
                      </a:pPr>
                      <a:endParaRPr lang="en-US" sz="1800" dirty="0">
                        <a:effectLst/>
                      </a:endParaRPr>
                    </a:p>
                    <a:p>
                      <a:pPr marL="121920" marR="117475" algn="ctr">
                        <a:lnSpc>
                          <a:spcPts val="1400"/>
                        </a:lnSpc>
                        <a:spcBef>
                          <a:spcPts val="10"/>
                        </a:spcBef>
                        <a:spcAft>
                          <a:spcPts val="0"/>
                        </a:spcAft>
                      </a:pPr>
                      <a:r>
                        <a:rPr lang="en-US" sz="1800" dirty="0">
                          <a:effectLst/>
                        </a:rPr>
                        <a:t>8</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368300" marR="363855" algn="ctr">
                        <a:lnSpc>
                          <a:spcPts val="1400"/>
                        </a:lnSpc>
                        <a:spcBef>
                          <a:spcPts val="10"/>
                        </a:spcBef>
                        <a:spcAft>
                          <a:spcPts val="0"/>
                        </a:spcAft>
                      </a:pPr>
                      <a:endParaRPr lang="en-US" sz="1800" dirty="0">
                        <a:effectLst/>
                      </a:endParaRPr>
                    </a:p>
                    <a:p>
                      <a:pPr marL="368300" marR="363855" algn="ctr">
                        <a:lnSpc>
                          <a:spcPts val="1400"/>
                        </a:lnSpc>
                        <a:spcBef>
                          <a:spcPts val="10"/>
                        </a:spcBef>
                        <a:spcAft>
                          <a:spcPts val="0"/>
                        </a:spcAft>
                      </a:pPr>
                      <a:r>
                        <a:rPr lang="en-US" sz="1800" dirty="0">
                          <a:effectLst/>
                        </a:rPr>
                        <a:t>13</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421009757"/>
                  </a:ext>
                </a:extLst>
              </a:tr>
              <a:tr h="625811">
                <a:tc>
                  <a:txBody>
                    <a:bodyPr/>
                    <a:lstStyle/>
                    <a:p>
                      <a:pPr marL="67945" marR="0" algn="l">
                        <a:lnSpc>
                          <a:spcPts val="1400"/>
                        </a:lnSpc>
                        <a:spcBef>
                          <a:spcPts val="10"/>
                        </a:spcBef>
                        <a:spcAft>
                          <a:spcPts val="0"/>
                        </a:spcAft>
                      </a:pPr>
                      <a:endParaRPr lang="en-US" sz="1800" dirty="0">
                        <a:effectLst/>
                      </a:endParaRPr>
                    </a:p>
                    <a:p>
                      <a:pPr marL="67945" marR="0" algn="l">
                        <a:lnSpc>
                          <a:spcPts val="1400"/>
                        </a:lnSpc>
                        <a:spcBef>
                          <a:spcPts val="10"/>
                        </a:spcBef>
                        <a:spcAft>
                          <a:spcPts val="0"/>
                        </a:spcAft>
                      </a:pPr>
                      <a:r>
                        <a:rPr lang="en-US" sz="1800" dirty="0">
                          <a:effectLst/>
                        </a:rPr>
                        <a:t>Totals</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78740" marR="73660" algn="ctr">
                        <a:lnSpc>
                          <a:spcPts val="1400"/>
                        </a:lnSpc>
                        <a:spcBef>
                          <a:spcPts val="10"/>
                        </a:spcBef>
                        <a:spcAft>
                          <a:spcPts val="0"/>
                        </a:spcAft>
                      </a:pPr>
                      <a:endParaRPr lang="en-US" sz="1800" dirty="0">
                        <a:effectLst/>
                      </a:endParaRPr>
                    </a:p>
                    <a:p>
                      <a:pPr marL="78740" marR="73660" algn="ctr">
                        <a:lnSpc>
                          <a:spcPts val="1400"/>
                        </a:lnSpc>
                        <a:spcBef>
                          <a:spcPts val="10"/>
                        </a:spcBef>
                        <a:spcAft>
                          <a:spcPts val="0"/>
                        </a:spcAft>
                      </a:pPr>
                      <a:r>
                        <a:rPr lang="en-US" sz="1800" dirty="0">
                          <a:effectLst/>
                        </a:rPr>
                        <a:t>92</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121920" marR="117475" algn="ctr">
                        <a:lnSpc>
                          <a:spcPts val="1400"/>
                        </a:lnSpc>
                        <a:spcBef>
                          <a:spcPts val="10"/>
                        </a:spcBef>
                        <a:spcAft>
                          <a:spcPts val="0"/>
                        </a:spcAft>
                      </a:pPr>
                      <a:endParaRPr lang="en-US" sz="1800" dirty="0">
                        <a:effectLst/>
                      </a:endParaRPr>
                    </a:p>
                    <a:p>
                      <a:pPr marL="121920" marR="117475" algn="ctr">
                        <a:lnSpc>
                          <a:spcPts val="1400"/>
                        </a:lnSpc>
                        <a:spcBef>
                          <a:spcPts val="10"/>
                        </a:spcBef>
                        <a:spcAft>
                          <a:spcPts val="0"/>
                        </a:spcAft>
                      </a:pPr>
                      <a:r>
                        <a:rPr lang="en-US" sz="1800" dirty="0">
                          <a:effectLst/>
                        </a:rPr>
                        <a:t>53</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368300" marR="363855" algn="ctr">
                        <a:lnSpc>
                          <a:spcPts val="1400"/>
                        </a:lnSpc>
                        <a:spcBef>
                          <a:spcPts val="10"/>
                        </a:spcBef>
                        <a:spcAft>
                          <a:spcPts val="0"/>
                        </a:spcAft>
                      </a:pPr>
                      <a:endParaRPr lang="en-US" sz="1800" dirty="0">
                        <a:effectLst/>
                      </a:endParaRPr>
                    </a:p>
                    <a:p>
                      <a:pPr marL="368300" marR="363855" algn="ctr">
                        <a:lnSpc>
                          <a:spcPts val="1400"/>
                        </a:lnSpc>
                        <a:spcBef>
                          <a:spcPts val="10"/>
                        </a:spcBef>
                        <a:spcAft>
                          <a:spcPts val="0"/>
                        </a:spcAft>
                      </a:pPr>
                      <a:r>
                        <a:rPr lang="en-US" sz="1800" dirty="0">
                          <a:effectLst/>
                        </a:rPr>
                        <a:t>145</a:t>
                      </a:r>
                      <a:endParaRPr lang="en-US" sz="1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9322179"/>
                  </a:ext>
                </a:extLst>
              </a:tr>
            </a:tbl>
          </a:graphicData>
        </a:graphic>
      </p:graphicFrame>
      <p:sp>
        <p:nvSpPr>
          <p:cNvPr id="7" name="Title 6">
            <a:extLst>
              <a:ext uri="{FF2B5EF4-FFF2-40B4-BE49-F238E27FC236}">
                <a16:creationId xmlns:a16="http://schemas.microsoft.com/office/drawing/2014/main" id="{F9253D17-40CB-4B84-B5EC-DF0FF71492E9}"/>
              </a:ext>
            </a:extLst>
          </p:cNvPr>
          <p:cNvSpPr>
            <a:spLocks noGrp="1"/>
          </p:cNvSpPr>
          <p:nvPr>
            <p:ph type="title"/>
          </p:nvPr>
        </p:nvSpPr>
        <p:spPr/>
        <p:txBody>
          <a:bodyPr/>
          <a:lstStyle/>
          <a:p>
            <a:r>
              <a:rPr lang="en-US" dirty="0"/>
              <a:t>Redistribution of Systems by Accreditation Year</a:t>
            </a:r>
          </a:p>
        </p:txBody>
      </p:sp>
    </p:spTree>
    <p:extLst>
      <p:ext uri="{BB962C8B-B14F-4D97-AF65-F5344CB8AC3E}">
        <p14:creationId xmlns:p14="http://schemas.microsoft.com/office/powerpoint/2010/main" val="983959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95000FE0-FD42-4876-82B7-62E47DC085CB}"/>
              </a:ext>
            </a:extLst>
          </p:cNvPr>
          <p:cNvSpPr txBox="1">
            <a:spLocks/>
          </p:cNvSpPr>
          <p:nvPr/>
        </p:nvSpPr>
        <p:spPr>
          <a:xfrm>
            <a:off x="838200" y="33083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defRPr>
            </a:lvl1pPr>
          </a:lstStyle>
          <a:p>
            <a:endParaRPr lang="en-US" dirty="0"/>
          </a:p>
        </p:txBody>
      </p:sp>
      <p:sp>
        <p:nvSpPr>
          <p:cNvPr id="7" name="Title 6">
            <a:extLst>
              <a:ext uri="{FF2B5EF4-FFF2-40B4-BE49-F238E27FC236}">
                <a16:creationId xmlns:a16="http://schemas.microsoft.com/office/drawing/2014/main" id="{F9253D17-40CB-4B84-B5EC-DF0FF71492E9}"/>
              </a:ext>
            </a:extLst>
          </p:cNvPr>
          <p:cNvSpPr>
            <a:spLocks noGrp="1"/>
          </p:cNvSpPr>
          <p:nvPr>
            <p:ph type="title"/>
          </p:nvPr>
        </p:nvSpPr>
        <p:spPr/>
        <p:txBody>
          <a:bodyPr/>
          <a:lstStyle/>
          <a:p>
            <a:r>
              <a:rPr lang="en-US" dirty="0"/>
              <a:t>Redistribution of Systems by Accreditation Year</a:t>
            </a:r>
          </a:p>
        </p:txBody>
      </p:sp>
      <p:graphicFrame>
        <p:nvGraphicFramePr>
          <p:cNvPr id="5" name="Table 4">
            <a:extLst>
              <a:ext uri="{FF2B5EF4-FFF2-40B4-BE49-F238E27FC236}">
                <a16:creationId xmlns:a16="http://schemas.microsoft.com/office/drawing/2014/main" id="{CF627FD7-5DEF-4AC8-B4B6-7B4C2617F38C}"/>
              </a:ext>
            </a:extLst>
          </p:cNvPr>
          <p:cNvGraphicFramePr>
            <a:graphicFrameLocks noGrp="1"/>
          </p:cNvGraphicFramePr>
          <p:nvPr>
            <p:extLst>
              <p:ext uri="{D42A27DB-BD31-4B8C-83A1-F6EECF244321}">
                <p14:modId xmlns:p14="http://schemas.microsoft.com/office/powerpoint/2010/main" val="534224762"/>
              </p:ext>
            </p:extLst>
          </p:nvPr>
        </p:nvGraphicFramePr>
        <p:xfrm>
          <a:off x="1047750" y="1737361"/>
          <a:ext cx="10096500" cy="4273889"/>
        </p:xfrm>
        <a:graphic>
          <a:graphicData uri="http://schemas.openxmlformats.org/drawingml/2006/table">
            <a:tbl>
              <a:tblPr firstRow="1" firstCol="1" lastRow="1" lastCol="1" bandRow="1" bandCol="1">
                <a:tableStyleId>{72833802-FEF1-4C79-8D5D-14CF1EAF98D9}</a:tableStyleId>
              </a:tblPr>
              <a:tblGrid>
                <a:gridCol w="2123789">
                  <a:extLst>
                    <a:ext uri="{9D8B030D-6E8A-4147-A177-3AD203B41FA5}">
                      <a16:colId xmlns:a16="http://schemas.microsoft.com/office/drawing/2014/main" val="593700989"/>
                    </a:ext>
                  </a:extLst>
                </a:gridCol>
                <a:gridCol w="2266403">
                  <a:extLst>
                    <a:ext uri="{9D8B030D-6E8A-4147-A177-3AD203B41FA5}">
                      <a16:colId xmlns:a16="http://schemas.microsoft.com/office/drawing/2014/main" val="3512977584"/>
                    </a:ext>
                  </a:extLst>
                </a:gridCol>
                <a:gridCol w="3094948">
                  <a:extLst>
                    <a:ext uri="{9D8B030D-6E8A-4147-A177-3AD203B41FA5}">
                      <a16:colId xmlns:a16="http://schemas.microsoft.com/office/drawing/2014/main" val="4185953342"/>
                    </a:ext>
                  </a:extLst>
                </a:gridCol>
                <a:gridCol w="2611360">
                  <a:extLst>
                    <a:ext uri="{9D8B030D-6E8A-4147-A177-3AD203B41FA5}">
                      <a16:colId xmlns:a16="http://schemas.microsoft.com/office/drawing/2014/main" val="544085065"/>
                    </a:ext>
                  </a:extLst>
                </a:gridCol>
              </a:tblGrid>
              <a:tr h="481552">
                <a:tc gridSpan="4">
                  <a:txBody>
                    <a:bodyPr/>
                    <a:lstStyle/>
                    <a:p>
                      <a:pPr marL="0" marR="0" algn="ctr">
                        <a:lnSpc>
                          <a:spcPct val="107000"/>
                        </a:lnSpc>
                        <a:spcBef>
                          <a:spcPts val="0"/>
                        </a:spcBef>
                        <a:spcAft>
                          <a:spcPts val="0"/>
                        </a:spcAft>
                      </a:pPr>
                      <a:r>
                        <a:rPr lang="en-US" sz="2800" dirty="0">
                          <a:effectLst/>
                        </a:rPr>
                        <a:t>Number of Systems Pausing by Year</a:t>
                      </a:r>
                      <a:endParaRPr lang="en-US" sz="28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6926327"/>
                  </a:ext>
                </a:extLst>
              </a:tr>
              <a:tr h="652951">
                <a:tc>
                  <a:txBody>
                    <a:bodyPr/>
                    <a:lstStyle/>
                    <a:p>
                      <a:pPr marL="490220" marR="175260" indent="-299085" algn="ctr">
                        <a:lnSpc>
                          <a:spcPct val="100000"/>
                        </a:lnSpc>
                        <a:spcBef>
                          <a:spcPts val="0"/>
                        </a:spcBef>
                        <a:spcAft>
                          <a:spcPts val="0"/>
                        </a:spcAft>
                      </a:pPr>
                      <a:r>
                        <a:rPr lang="en-US" sz="2000" dirty="0">
                          <a:effectLst/>
                        </a:rPr>
                        <a:t>Accreditation </a:t>
                      </a:r>
                    </a:p>
                    <a:p>
                      <a:pPr marL="490220" marR="175260" indent="-299085" algn="ctr">
                        <a:lnSpc>
                          <a:spcPct val="100000"/>
                        </a:lnSpc>
                        <a:spcBef>
                          <a:spcPts val="0"/>
                        </a:spcBef>
                        <a:spcAft>
                          <a:spcPts val="0"/>
                        </a:spcAft>
                      </a:pPr>
                      <a:r>
                        <a:rPr lang="en-US" sz="2000" dirty="0">
                          <a:effectLst/>
                        </a:rPr>
                        <a:t>Year</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80010" marR="73660" algn="ctr">
                        <a:lnSpc>
                          <a:spcPct val="100000"/>
                        </a:lnSpc>
                        <a:spcBef>
                          <a:spcPts val="0"/>
                        </a:spcBef>
                        <a:spcAft>
                          <a:spcPts val="0"/>
                        </a:spcAft>
                      </a:pPr>
                      <a:r>
                        <a:rPr lang="en-US" sz="2000" dirty="0">
                          <a:effectLst/>
                        </a:rPr>
                        <a:t>Number of Public</a:t>
                      </a:r>
                    </a:p>
                    <a:p>
                      <a:pPr marL="80010" marR="73660" algn="ctr">
                        <a:lnSpc>
                          <a:spcPct val="100000"/>
                        </a:lnSpc>
                        <a:spcBef>
                          <a:spcPts val="0"/>
                        </a:spcBef>
                        <a:spcAft>
                          <a:spcPts val="0"/>
                        </a:spcAft>
                      </a:pPr>
                      <a:r>
                        <a:rPr lang="en-US" sz="2000" dirty="0">
                          <a:effectLst/>
                        </a:rPr>
                        <a:t>KESA Systems</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118110" marR="111760" indent="-635" algn="ctr">
                        <a:lnSpc>
                          <a:spcPct val="100000"/>
                        </a:lnSpc>
                        <a:spcBef>
                          <a:spcPts val="0"/>
                        </a:spcBef>
                        <a:spcAft>
                          <a:spcPts val="0"/>
                        </a:spcAft>
                      </a:pPr>
                      <a:r>
                        <a:rPr lang="en-US" sz="2000" dirty="0">
                          <a:effectLst/>
                        </a:rPr>
                        <a:t>Number of Private and </a:t>
                      </a:r>
                    </a:p>
                    <a:p>
                      <a:pPr marL="118110" marR="111760" indent="-635" algn="ctr">
                        <a:lnSpc>
                          <a:spcPct val="100000"/>
                        </a:lnSpc>
                        <a:spcBef>
                          <a:spcPts val="0"/>
                        </a:spcBef>
                        <a:spcAft>
                          <a:spcPts val="0"/>
                        </a:spcAft>
                      </a:pPr>
                      <a:r>
                        <a:rPr lang="en-US" sz="2000" dirty="0">
                          <a:effectLst/>
                        </a:rPr>
                        <a:t>Special</a:t>
                      </a:r>
                      <a:r>
                        <a:rPr lang="en-US" sz="2000" spc="-25" dirty="0">
                          <a:effectLst/>
                        </a:rPr>
                        <a:t> </a:t>
                      </a:r>
                      <a:r>
                        <a:rPr lang="en-US" sz="2000" dirty="0">
                          <a:effectLst/>
                        </a:rPr>
                        <a:t>Purpose School</a:t>
                      </a:r>
                      <a:r>
                        <a:rPr lang="en-US" sz="2000" spc="-20" dirty="0">
                          <a:effectLst/>
                        </a:rPr>
                        <a:t> </a:t>
                      </a:r>
                    </a:p>
                    <a:p>
                      <a:pPr marL="118110" marR="111760" indent="-635" algn="ctr">
                        <a:lnSpc>
                          <a:spcPct val="100000"/>
                        </a:lnSpc>
                        <a:spcBef>
                          <a:spcPts val="0"/>
                        </a:spcBef>
                        <a:spcAft>
                          <a:spcPts val="0"/>
                        </a:spcAft>
                      </a:pPr>
                      <a:r>
                        <a:rPr lang="en-US" sz="2000" dirty="0">
                          <a:effectLst/>
                        </a:rPr>
                        <a:t>Systems</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219710" marR="0" indent="-79375" algn="ctr">
                        <a:lnSpc>
                          <a:spcPct val="100000"/>
                        </a:lnSpc>
                        <a:spcBef>
                          <a:spcPts val="0"/>
                        </a:spcBef>
                        <a:spcAft>
                          <a:spcPts val="0"/>
                        </a:spcAft>
                      </a:pPr>
                      <a:r>
                        <a:rPr lang="en-US" sz="2000" dirty="0">
                          <a:effectLst/>
                        </a:rPr>
                        <a:t>Total KESA Systems</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extLst>
                  <a:ext uri="{0D108BD9-81ED-4DB2-BD59-A6C34878D82A}">
                    <a16:rowId xmlns:a16="http://schemas.microsoft.com/office/drawing/2014/main" val="4062050795"/>
                  </a:ext>
                </a:extLst>
              </a:tr>
              <a:tr h="327158">
                <a:tc>
                  <a:txBody>
                    <a:bodyPr/>
                    <a:lstStyle/>
                    <a:p>
                      <a:pPr marL="67945" marR="0" algn="l">
                        <a:lnSpc>
                          <a:spcPts val="1400"/>
                        </a:lnSpc>
                        <a:spcBef>
                          <a:spcPts val="10"/>
                        </a:spcBef>
                        <a:spcAft>
                          <a:spcPts val="0"/>
                        </a:spcAft>
                      </a:pPr>
                      <a:endParaRPr lang="en-US" sz="2000" dirty="0">
                        <a:effectLst/>
                      </a:endParaRPr>
                    </a:p>
                    <a:p>
                      <a:pPr marL="67945" marR="0" algn="l">
                        <a:lnSpc>
                          <a:spcPts val="1400"/>
                        </a:lnSpc>
                        <a:spcBef>
                          <a:spcPts val="10"/>
                        </a:spcBef>
                        <a:spcAft>
                          <a:spcPts val="0"/>
                        </a:spcAft>
                      </a:pPr>
                      <a:r>
                        <a:rPr lang="en-US" sz="2000" dirty="0">
                          <a:effectLst/>
                        </a:rPr>
                        <a:t>2020 – 2021</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78740" marR="73660" algn="ctr">
                        <a:lnSpc>
                          <a:spcPts val="1400"/>
                        </a:lnSpc>
                        <a:spcBef>
                          <a:spcPts val="10"/>
                        </a:spcBef>
                        <a:spcAft>
                          <a:spcPts val="0"/>
                        </a:spcAft>
                      </a:pPr>
                      <a:endParaRPr lang="en-US" sz="2000" dirty="0">
                        <a:effectLst/>
                      </a:endParaRPr>
                    </a:p>
                  </a:txBody>
                  <a:tcPr marL="0" marR="0" marT="0" marB="0"/>
                </a:tc>
                <a:tc>
                  <a:txBody>
                    <a:bodyPr/>
                    <a:lstStyle/>
                    <a:p>
                      <a:pPr marL="121920" marR="117475" algn="ctr">
                        <a:lnSpc>
                          <a:spcPts val="1400"/>
                        </a:lnSpc>
                        <a:spcBef>
                          <a:spcPts val="10"/>
                        </a:spcBef>
                        <a:spcAft>
                          <a:spcPts val="0"/>
                        </a:spcAft>
                      </a:pPr>
                      <a:endParaRPr lang="en-US" sz="2000" dirty="0">
                        <a:effectLst/>
                      </a:endParaRPr>
                    </a:p>
                  </a:txBody>
                  <a:tcPr marL="0" marR="0" marT="0" marB="0"/>
                </a:tc>
                <a:tc>
                  <a:txBody>
                    <a:bodyPr/>
                    <a:lstStyle/>
                    <a:p>
                      <a:pPr marL="368300" marR="363855" algn="ctr">
                        <a:lnSpc>
                          <a:spcPts val="1400"/>
                        </a:lnSpc>
                        <a:spcBef>
                          <a:spcPts val="10"/>
                        </a:spcBef>
                        <a:spcAft>
                          <a:spcPts val="0"/>
                        </a:spcAft>
                      </a:pPr>
                      <a:endParaRPr lang="en-US" sz="2000" dirty="0">
                        <a:effectLst/>
                      </a:endParaRPr>
                    </a:p>
                  </a:txBody>
                  <a:tcPr marL="0" marR="0" marT="0" marB="0"/>
                </a:tc>
                <a:extLst>
                  <a:ext uri="{0D108BD9-81ED-4DB2-BD59-A6C34878D82A}">
                    <a16:rowId xmlns:a16="http://schemas.microsoft.com/office/drawing/2014/main" val="1583087391"/>
                  </a:ext>
                </a:extLst>
              </a:tr>
              <a:tr h="327158">
                <a:tc>
                  <a:txBody>
                    <a:bodyPr/>
                    <a:lstStyle/>
                    <a:p>
                      <a:pPr marL="67945" marR="0" algn="l">
                        <a:lnSpc>
                          <a:spcPts val="1400"/>
                        </a:lnSpc>
                        <a:spcBef>
                          <a:spcPts val="10"/>
                        </a:spcBef>
                        <a:spcAft>
                          <a:spcPts val="0"/>
                        </a:spcAft>
                      </a:pPr>
                      <a:endParaRPr lang="en-US" sz="2000" dirty="0">
                        <a:effectLst/>
                      </a:endParaRPr>
                    </a:p>
                    <a:p>
                      <a:pPr marL="67945" marR="0" algn="l">
                        <a:lnSpc>
                          <a:spcPts val="1400"/>
                        </a:lnSpc>
                        <a:spcBef>
                          <a:spcPts val="10"/>
                        </a:spcBef>
                        <a:spcAft>
                          <a:spcPts val="0"/>
                        </a:spcAft>
                      </a:pPr>
                      <a:r>
                        <a:rPr lang="en-US" sz="2000" dirty="0">
                          <a:effectLst/>
                        </a:rPr>
                        <a:t>2021 – 2022</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78740" marR="73660"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78740" marR="73660"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32</a:t>
                      </a:r>
                    </a:p>
                  </a:txBody>
                  <a:tcPr marL="0" marR="0" marT="0" marB="0"/>
                </a:tc>
                <a:tc>
                  <a:txBody>
                    <a:bodyPr/>
                    <a:lstStyle/>
                    <a:p>
                      <a:pPr marL="121920" marR="11747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368300" marR="36385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368300" marR="36385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32</a:t>
                      </a:r>
                    </a:p>
                  </a:txBody>
                  <a:tcPr marL="0" marR="0" marT="0" marB="0"/>
                </a:tc>
                <a:extLst>
                  <a:ext uri="{0D108BD9-81ED-4DB2-BD59-A6C34878D82A}">
                    <a16:rowId xmlns:a16="http://schemas.microsoft.com/office/drawing/2014/main" val="773943725"/>
                  </a:ext>
                </a:extLst>
              </a:tr>
              <a:tr h="327158">
                <a:tc>
                  <a:txBody>
                    <a:bodyPr/>
                    <a:lstStyle/>
                    <a:p>
                      <a:pPr marL="67945" marR="0" algn="l">
                        <a:lnSpc>
                          <a:spcPts val="1400"/>
                        </a:lnSpc>
                        <a:spcBef>
                          <a:spcPts val="10"/>
                        </a:spcBef>
                        <a:spcAft>
                          <a:spcPts val="0"/>
                        </a:spcAft>
                      </a:pPr>
                      <a:endParaRPr lang="en-US" sz="2000" dirty="0">
                        <a:effectLst/>
                      </a:endParaRPr>
                    </a:p>
                    <a:p>
                      <a:pPr marL="67945" marR="0" algn="l">
                        <a:lnSpc>
                          <a:spcPts val="1400"/>
                        </a:lnSpc>
                        <a:spcBef>
                          <a:spcPts val="10"/>
                        </a:spcBef>
                        <a:spcAft>
                          <a:spcPts val="0"/>
                        </a:spcAft>
                      </a:pPr>
                      <a:r>
                        <a:rPr lang="en-US" sz="2000" dirty="0">
                          <a:effectLst/>
                        </a:rPr>
                        <a:t>2022 – 2023</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78740" marR="73660"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78740" marR="73660"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146</a:t>
                      </a:r>
                    </a:p>
                  </a:txBody>
                  <a:tcPr marL="0" marR="0" marT="0" marB="0"/>
                </a:tc>
                <a:tc>
                  <a:txBody>
                    <a:bodyPr/>
                    <a:lstStyle/>
                    <a:p>
                      <a:pPr marL="121920" marR="11747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121920" marR="11747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17</a:t>
                      </a:r>
                    </a:p>
                  </a:txBody>
                  <a:tcPr marL="0" marR="0" marT="0" marB="0"/>
                </a:tc>
                <a:tc>
                  <a:txBody>
                    <a:bodyPr/>
                    <a:lstStyle/>
                    <a:p>
                      <a:pPr marL="368300" marR="36385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368300" marR="36385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163</a:t>
                      </a:r>
                    </a:p>
                  </a:txBody>
                  <a:tcPr marL="0" marR="0" marT="0" marB="0"/>
                </a:tc>
                <a:extLst>
                  <a:ext uri="{0D108BD9-81ED-4DB2-BD59-A6C34878D82A}">
                    <a16:rowId xmlns:a16="http://schemas.microsoft.com/office/drawing/2014/main" val="111212241"/>
                  </a:ext>
                </a:extLst>
              </a:tr>
              <a:tr h="327158">
                <a:tc>
                  <a:txBody>
                    <a:bodyPr/>
                    <a:lstStyle/>
                    <a:p>
                      <a:pPr marL="67945" marR="0" algn="l">
                        <a:lnSpc>
                          <a:spcPts val="1400"/>
                        </a:lnSpc>
                        <a:spcBef>
                          <a:spcPts val="10"/>
                        </a:spcBef>
                        <a:spcAft>
                          <a:spcPts val="0"/>
                        </a:spcAft>
                      </a:pPr>
                      <a:endParaRPr lang="en-US" sz="2000" dirty="0">
                        <a:effectLst/>
                      </a:endParaRPr>
                    </a:p>
                    <a:p>
                      <a:pPr marL="67945" marR="0" algn="l">
                        <a:lnSpc>
                          <a:spcPts val="1400"/>
                        </a:lnSpc>
                        <a:spcBef>
                          <a:spcPts val="10"/>
                        </a:spcBef>
                        <a:spcAft>
                          <a:spcPts val="0"/>
                        </a:spcAft>
                      </a:pPr>
                      <a:r>
                        <a:rPr lang="en-US" sz="2000" dirty="0">
                          <a:effectLst/>
                        </a:rPr>
                        <a:t>2023 – 2024</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78740" marR="73660"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78740" marR="73660"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2</a:t>
                      </a:r>
                    </a:p>
                  </a:txBody>
                  <a:tcPr marL="0" marR="0" marT="0" marB="0"/>
                </a:tc>
                <a:tc>
                  <a:txBody>
                    <a:bodyPr/>
                    <a:lstStyle/>
                    <a:p>
                      <a:pPr marL="121920" marR="11747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121920" marR="11747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368300" marR="36385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368300" marR="36385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2</a:t>
                      </a:r>
                    </a:p>
                  </a:txBody>
                  <a:tcPr marL="0" marR="0" marT="0" marB="0"/>
                </a:tc>
                <a:extLst>
                  <a:ext uri="{0D108BD9-81ED-4DB2-BD59-A6C34878D82A}">
                    <a16:rowId xmlns:a16="http://schemas.microsoft.com/office/drawing/2014/main" val="513821449"/>
                  </a:ext>
                </a:extLst>
              </a:tr>
              <a:tr h="327158">
                <a:tc>
                  <a:txBody>
                    <a:bodyPr/>
                    <a:lstStyle/>
                    <a:p>
                      <a:pPr marL="67945" marR="0" algn="l">
                        <a:lnSpc>
                          <a:spcPts val="1400"/>
                        </a:lnSpc>
                        <a:spcBef>
                          <a:spcPts val="10"/>
                        </a:spcBef>
                        <a:spcAft>
                          <a:spcPts val="0"/>
                        </a:spcAft>
                      </a:pPr>
                      <a:endParaRPr lang="en-US" sz="2000" dirty="0">
                        <a:effectLst/>
                      </a:endParaRPr>
                    </a:p>
                    <a:p>
                      <a:pPr marL="67945" marR="0" algn="l">
                        <a:lnSpc>
                          <a:spcPts val="1400"/>
                        </a:lnSpc>
                        <a:spcBef>
                          <a:spcPts val="10"/>
                        </a:spcBef>
                        <a:spcAft>
                          <a:spcPts val="0"/>
                        </a:spcAft>
                      </a:pPr>
                      <a:r>
                        <a:rPr lang="en-US" sz="2000" dirty="0">
                          <a:effectLst/>
                        </a:rPr>
                        <a:t>2024 – 2025</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78740" marR="73660"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78740" marR="73660"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5</a:t>
                      </a:r>
                    </a:p>
                  </a:txBody>
                  <a:tcPr marL="0" marR="0" marT="0" marB="0"/>
                </a:tc>
                <a:tc>
                  <a:txBody>
                    <a:bodyPr/>
                    <a:lstStyle/>
                    <a:p>
                      <a:pPr marL="121920" marR="11747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121920" marR="11747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1</a:t>
                      </a:r>
                    </a:p>
                  </a:txBody>
                  <a:tcPr marL="0" marR="0" marT="0" marB="0"/>
                </a:tc>
                <a:tc>
                  <a:txBody>
                    <a:bodyPr/>
                    <a:lstStyle/>
                    <a:p>
                      <a:pPr marL="368300" marR="36385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368300" marR="36385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6</a:t>
                      </a:r>
                    </a:p>
                  </a:txBody>
                  <a:tcPr marL="0" marR="0" marT="0" marB="0"/>
                </a:tc>
                <a:extLst>
                  <a:ext uri="{0D108BD9-81ED-4DB2-BD59-A6C34878D82A}">
                    <a16:rowId xmlns:a16="http://schemas.microsoft.com/office/drawing/2014/main" val="3421009757"/>
                  </a:ext>
                </a:extLst>
              </a:tr>
              <a:tr h="327158">
                <a:tc>
                  <a:txBody>
                    <a:bodyPr/>
                    <a:lstStyle/>
                    <a:p>
                      <a:pPr marL="67945" marR="0" algn="l">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67945" marR="0" algn="l">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2025 - 2026</a:t>
                      </a:r>
                    </a:p>
                  </a:txBody>
                  <a:tcPr marL="0" marR="0" marT="0" marB="0"/>
                </a:tc>
                <a:tc>
                  <a:txBody>
                    <a:bodyPr/>
                    <a:lstStyle/>
                    <a:p>
                      <a:pPr marL="78740" marR="73660"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78740" marR="73660"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9</a:t>
                      </a:r>
                    </a:p>
                  </a:txBody>
                  <a:tcPr marL="0" marR="0" marT="0" marB="0"/>
                </a:tc>
                <a:tc>
                  <a:txBody>
                    <a:bodyPr/>
                    <a:lstStyle/>
                    <a:p>
                      <a:pPr marL="121920" marR="11747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121920" marR="11747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1</a:t>
                      </a:r>
                    </a:p>
                  </a:txBody>
                  <a:tcPr marL="0" marR="0" marT="0" marB="0"/>
                </a:tc>
                <a:tc>
                  <a:txBody>
                    <a:bodyPr/>
                    <a:lstStyle/>
                    <a:p>
                      <a:pPr marL="368300" marR="36385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368300" marR="36385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10</a:t>
                      </a:r>
                    </a:p>
                  </a:txBody>
                  <a:tcPr marL="0" marR="0" marT="0" marB="0"/>
                </a:tc>
                <a:extLst>
                  <a:ext uri="{0D108BD9-81ED-4DB2-BD59-A6C34878D82A}">
                    <a16:rowId xmlns:a16="http://schemas.microsoft.com/office/drawing/2014/main" val="4135585913"/>
                  </a:ext>
                </a:extLst>
              </a:tr>
              <a:tr h="617461">
                <a:tc>
                  <a:txBody>
                    <a:bodyPr/>
                    <a:lstStyle/>
                    <a:p>
                      <a:pPr marL="67945" marR="0" algn="l">
                        <a:lnSpc>
                          <a:spcPts val="1400"/>
                        </a:lnSpc>
                        <a:spcBef>
                          <a:spcPts val="10"/>
                        </a:spcBef>
                        <a:spcAft>
                          <a:spcPts val="0"/>
                        </a:spcAft>
                      </a:pPr>
                      <a:endParaRPr lang="en-US" sz="2000" dirty="0">
                        <a:effectLst/>
                      </a:endParaRPr>
                    </a:p>
                    <a:p>
                      <a:pPr marL="67945" marR="0" algn="l">
                        <a:lnSpc>
                          <a:spcPts val="1400"/>
                        </a:lnSpc>
                        <a:spcBef>
                          <a:spcPts val="10"/>
                        </a:spcBef>
                        <a:spcAft>
                          <a:spcPts val="0"/>
                        </a:spcAft>
                      </a:pPr>
                      <a:r>
                        <a:rPr lang="en-US" sz="2000" dirty="0">
                          <a:effectLst/>
                        </a:rPr>
                        <a:t>Totals</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78740" marR="73660"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78740" marR="73660"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194</a:t>
                      </a:r>
                    </a:p>
                  </a:txBody>
                  <a:tcPr marL="0" marR="0" marT="0" marB="0"/>
                </a:tc>
                <a:tc>
                  <a:txBody>
                    <a:bodyPr/>
                    <a:lstStyle/>
                    <a:p>
                      <a:pPr marL="121920" marR="11747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121920" marR="11747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19</a:t>
                      </a:r>
                    </a:p>
                  </a:txBody>
                  <a:tcPr marL="0" marR="0" marT="0" marB="0"/>
                </a:tc>
                <a:tc>
                  <a:txBody>
                    <a:bodyPr/>
                    <a:lstStyle/>
                    <a:p>
                      <a:pPr marL="368300" marR="36385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368300" marR="36385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213</a:t>
                      </a:r>
                    </a:p>
                  </a:txBody>
                  <a:tcPr marL="0" marR="0" marT="0" marB="0"/>
                </a:tc>
                <a:extLst>
                  <a:ext uri="{0D108BD9-81ED-4DB2-BD59-A6C34878D82A}">
                    <a16:rowId xmlns:a16="http://schemas.microsoft.com/office/drawing/2014/main" val="1009322179"/>
                  </a:ext>
                </a:extLst>
              </a:tr>
            </a:tbl>
          </a:graphicData>
        </a:graphic>
      </p:graphicFrame>
    </p:spTree>
    <p:extLst>
      <p:ext uri="{BB962C8B-B14F-4D97-AF65-F5344CB8AC3E}">
        <p14:creationId xmlns:p14="http://schemas.microsoft.com/office/powerpoint/2010/main" val="2670231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95000FE0-FD42-4876-82B7-62E47DC085CB}"/>
              </a:ext>
            </a:extLst>
          </p:cNvPr>
          <p:cNvSpPr txBox="1">
            <a:spLocks/>
          </p:cNvSpPr>
          <p:nvPr/>
        </p:nvSpPr>
        <p:spPr>
          <a:xfrm>
            <a:off x="838200" y="33083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defRPr>
            </a:lvl1pPr>
          </a:lstStyle>
          <a:p>
            <a:endParaRPr lang="en-US" dirty="0"/>
          </a:p>
        </p:txBody>
      </p:sp>
      <p:sp>
        <p:nvSpPr>
          <p:cNvPr id="7" name="Title 6">
            <a:extLst>
              <a:ext uri="{FF2B5EF4-FFF2-40B4-BE49-F238E27FC236}">
                <a16:creationId xmlns:a16="http://schemas.microsoft.com/office/drawing/2014/main" id="{F9253D17-40CB-4B84-B5EC-DF0FF71492E9}"/>
              </a:ext>
            </a:extLst>
          </p:cNvPr>
          <p:cNvSpPr>
            <a:spLocks noGrp="1"/>
          </p:cNvSpPr>
          <p:nvPr>
            <p:ph type="title"/>
          </p:nvPr>
        </p:nvSpPr>
        <p:spPr/>
        <p:txBody>
          <a:bodyPr/>
          <a:lstStyle/>
          <a:p>
            <a:r>
              <a:rPr lang="en-US" dirty="0"/>
              <a:t>Redistribution of Systems by Accreditation Year</a:t>
            </a:r>
          </a:p>
        </p:txBody>
      </p:sp>
      <p:graphicFrame>
        <p:nvGraphicFramePr>
          <p:cNvPr id="5" name="Table 4">
            <a:extLst>
              <a:ext uri="{FF2B5EF4-FFF2-40B4-BE49-F238E27FC236}">
                <a16:creationId xmlns:a16="http://schemas.microsoft.com/office/drawing/2014/main" id="{CF627FD7-5DEF-4AC8-B4B6-7B4C2617F38C}"/>
              </a:ext>
            </a:extLst>
          </p:cNvPr>
          <p:cNvGraphicFramePr>
            <a:graphicFrameLocks noGrp="1"/>
          </p:cNvGraphicFramePr>
          <p:nvPr>
            <p:extLst>
              <p:ext uri="{D42A27DB-BD31-4B8C-83A1-F6EECF244321}">
                <p14:modId xmlns:p14="http://schemas.microsoft.com/office/powerpoint/2010/main" val="3715811370"/>
              </p:ext>
            </p:extLst>
          </p:nvPr>
        </p:nvGraphicFramePr>
        <p:xfrm>
          <a:off x="1047750" y="1724978"/>
          <a:ext cx="10096500" cy="4215106"/>
        </p:xfrm>
        <a:graphic>
          <a:graphicData uri="http://schemas.openxmlformats.org/drawingml/2006/table">
            <a:tbl>
              <a:tblPr firstRow="1" firstCol="1" lastRow="1" lastCol="1" bandRow="1" bandCol="1">
                <a:tableStyleId>{72833802-FEF1-4C79-8D5D-14CF1EAF98D9}</a:tableStyleId>
              </a:tblPr>
              <a:tblGrid>
                <a:gridCol w="2123789">
                  <a:extLst>
                    <a:ext uri="{9D8B030D-6E8A-4147-A177-3AD203B41FA5}">
                      <a16:colId xmlns:a16="http://schemas.microsoft.com/office/drawing/2014/main" val="593700989"/>
                    </a:ext>
                  </a:extLst>
                </a:gridCol>
                <a:gridCol w="2266403">
                  <a:extLst>
                    <a:ext uri="{9D8B030D-6E8A-4147-A177-3AD203B41FA5}">
                      <a16:colId xmlns:a16="http://schemas.microsoft.com/office/drawing/2014/main" val="3512977584"/>
                    </a:ext>
                  </a:extLst>
                </a:gridCol>
                <a:gridCol w="3094948">
                  <a:extLst>
                    <a:ext uri="{9D8B030D-6E8A-4147-A177-3AD203B41FA5}">
                      <a16:colId xmlns:a16="http://schemas.microsoft.com/office/drawing/2014/main" val="4185953342"/>
                    </a:ext>
                  </a:extLst>
                </a:gridCol>
                <a:gridCol w="2611360">
                  <a:extLst>
                    <a:ext uri="{9D8B030D-6E8A-4147-A177-3AD203B41FA5}">
                      <a16:colId xmlns:a16="http://schemas.microsoft.com/office/drawing/2014/main" val="544085065"/>
                    </a:ext>
                  </a:extLst>
                </a:gridCol>
              </a:tblGrid>
              <a:tr h="455795">
                <a:tc gridSpan="4">
                  <a:txBody>
                    <a:bodyPr/>
                    <a:lstStyle/>
                    <a:p>
                      <a:pPr marL="0" marR="0" algn="ctr">
                        <a:lnSpc>
                          <a:spcPct val="107000"/>
                        </a:lnSpc>
                        <a:spcBef>
                          <a:spcPts val="0"/>
                        </a:spcBef>
                        <a:spcAft>
                          <a:spcPts val="0"/>
                        </a:spcAft>
                      </a:pPr>
                      <a:r>
                        <a:rPr lang="en-US" sz="2400" b="1" kern="1200" dirty="0">
                          <a:solidFill>
                            <a:schemeClr val="bg1"/>
                          </a:solidFill>
                          <a:effectLst/>
                          <a:latin typeface="+mn-lt"/>
                          <a:ea typeface="+mn-ea"/>
                          <a:cs typeface="+mn-cs"/>
                        </a:rPr>
                        <a:t>Total Number of Systems Accredited by Year</a:t>
                      </a:r>
                      <a:endParaRPr lang="en-US" sz="24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6926327"/>
                  </a:ext>
                </a:extLst>
              </a:tr>
              <a:tr h="865491">
                <a:tc>
                  <a:txBody>
                    <a:bodyPr/>
                    <a:lstStyle/>
                    <a:p>
                      <a:pPr marL="490220" marR="175260" indent="-299085" algn="ctr">
                        <a:lnSpc>
                          <a:spcPct val="100000"/>
                        </a:lnSpc>
                        <a:spcBef>
                          <a:spcPts val="0"/>
                        </a:spcBef>
                        <a:spcAft>
                          <a:spcPts val="0"/>
                        </a:spcAft>
                      </a:pPr>
                      <a:r>
                        <a:rPr lang="en-US" sz="2000" dirty="0">
                          <a:effectLst/>
                        </a:rPr>
                        <a:t>Accreditation </a:t>
                      </a:r>
                    </a:p>
                    <a:p>
                      <a:pPr marL="490220" marR="175260" indent="-299085" algn="ctr">
                        <a:lnSpc>
                          <a:spcPct val="100000"/>
                        </a:lnSpc>
                        <a:spcBef>
                          <a:spcPts val="0"/>
                        </a:spcBef>
                        <a:spcAft>
                          <a:spcPts val="0"/>
                        </a:spcAft>
                      </a:pPr>
                      <a:r>
                        <a:rPr lang="en-US" sz="2000" dirty="0">
                          <a:effectLst/>
                        </a:rPr>
                        <a:t>Year</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80010" marR="73660" algn="ctr">
                        <a:lnSpc>
                          <a:spcPct val="100000"/>
                        </a:lnSpc>
                        <a:spcBef>
                          <a:spcPts val="0"/>
                        </a:spcBef>
                        <a:spcAft>
                          <a:spcPts val="0"/>
                        </a:spcAft>
                      </a:pPr>
                      <a:r>
                        <a:rPr lang="en-US" sz="2000" dirty="0">
                          <a:effectLst/>
                        </a:rPr>
                        <a:t>Number of Public</a:t>
                      </a:r>
                    </a:p>
                    <a:p>
                      <a:pPr marL="80010" marR="73660" algn="ctr">
                        <a:lnSpc>
                          <a:spcPct val="100000"/>
                        </a:lnSpc>
                        <a:spcBef>
                          <a:spcPts val="0"/>
                        </a:spcBef>
                        <a:spcAft>
                          <a:spcPts val="0"/>
                        </a:spcAft>
                      </a:pPr>
                      <a:r>
                        <a:rPr lang="en-US" sz="2000" dirty="0">
                          <a:effectLst/>
                        </a:rPr>
                        <a:t>KESA Systems</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118110" marR="111760" indent="-635" algn="ctr">
                        <a:lnSpc>
                          <a:spcPct val="100000"/>
                        </a:lnSpc>
                        <a:spcBef>
                          <a:spcPts val="0"/>
                        </a:spcBef>
                        <a:spcAft>
                          <a:spcPts val="0"/>
                        </a:spcAft>
                      </a:pPr>
                      <a:r>
                        <a:rPr lang="en-US" sz="2000" dirty="0">
                          <a:effectLst/>
                        </a:rPr>
                        <a:t>Number of Private and </a:t>
                      </a:r>
                    </a:p>
                    <a:p>
                      <a:pPr marL="118110" marR="111760" indent="-635" algn="ctr">
                        <a:lnSpc>
                          <a:spcPct val="100000"/>
                        </a:lnSpc>
                        <a:spcBef>
                          <a:spcPts val="0"/>
                        </a:spcBef>
                        <a:spcAft>
                          <a:spcPts val="0"/>
                        </a:spcAft>
                      </a:pPr>
                      <a:r>
                        <a:rPr lang="en-US" sz="2000" dirty="0">
                          <a:effectLst/>
                        </a:rPr>
                        <a:t>Special</a:t>
                      </a:r>
                      <a:r>
                        <a:rPr lang="en-US" sz="2000" spc="-25" dirty="0">
                          <a:effectLst/>
                        </a:rPr>
                        <a:t> </a:t>
                      </a:r>
                      <a:r>
                        <a:rPr lang="en-US" sz="2000" dirty="0">
                          <a:effectLst/>
                        </a:rPr>
                        <a:t>Purpose School</a:t>
                      </a:r>
                      <a:r>
                        <a:rPr lang="en-US" sz="2000" spc="-20" dirty="0">
                          <a:effectLst/>
                        </a:rPr>
                        <a:t> </a:t>
                      </a:r>
                    </a:p>
                    <a:p>
                      <a:pPr marL="118110" marR="111760" indent="-635" algn="ctr">
                        <a:lnSpc>
                          <a:spcPct val="100000"/>
                        </a:lnSpc>
                        <a:spcBef>
                          <a:spcPts val="0"/>
                        </a:spcBef>
                        <a:spcAft>
                          <a:spcPts val="0"/>
                        </a:spcAft>
                      </a:pPr>
                      <a:r>
                        <a:rPr lang="en-US" sz="2000" dirty="0">
                          <a:effectLst/>
                        </a:rPr>
                        <a:t>Systems</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219710" marR="0" indent="-79375" algn="ctr">
                        <a:lnSpc>
                          <a:spcPct val="100000"/>
                        </a:lnSpc>
                        <a:spcBef>
                          <a:spcPts val="0"/>
                        </a:spcBef>
                        <a:spcAft>
                          <a:spcPts val="0"/>
                        </a:spcAft>
                      </a:pPr>
                      <a:r>
                        <a:rPr lang="en-US" sz="2000" dirty="0">
                          <a:effectLst/>
                        </a:rPr>
                        <a:t>Total KESA Systems</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extLst>
                  <a:ext uri="{0D108BD9-81ED-4DB2-BD59-A6C34878D82A}">
                    <a16:rowId xmlns:a16="http://schemas.microsoft.com/office/drawing/2014/main" val="4062050795"/>
                  </a:ext>
                </a:extLst>
              </a:tr>
              <a:tr h="356595">
                <a:tc>
                  <a:txBody>
                    <a:bodyPr/>
                    <a:lstStyle/>
                    <a:p>
                      <a:pPr marL="67945" marR="0" algn="l">
                        <a:lnSpc>
                          <a:spcPts val="1400"/>
                        </a:lnSpc>
                        <a:spcBef>
                          <a:spcPts val="10"/>
                        </a:spcBef>
                        <a:spcAft>
                          <a:spcPts val="0"/>
                        </a:spcAft>
                      </a:pPr>
                      <a:endParaRPr lang="en-US" sz="2000" dirty="0">
                        <a:effectLst/>
                      </a:endParaRPr>
                    </a:p>
                    <a:p>
                      <a:pPr marL="67945" marR="0" algn="l">
                        <a:lnSpc>
                          <a:spcPts val="1400"/>
                        </a:lnSpc>
                        <a:spcBef>
                          <a:spcPts val="10"/>
                        </a:spcBef>
                        <a:spcAft>
                          <a:spcPts val="0"/>
                        </a:spcAft>
                      </a:pPr>
                      <a:r>
                        <a:rPr lang="en-US" sz="2000" dirty="0">
                          <a:effectLst/>
                        </a:rPr>
                        <a:t>2020 – 2021</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78740" marR="73660" algn="ctr">
                        <a:lnSpc>
                          <a:spcPts val="1400"/>
                        </a:lnSpc>
                        <a:spcBef>
                          <a:spcPts val="10"/>
                        </a:spcBef>
                        <a:spcAft>
                          <a:spcPts val="0"/>
                        </a:spcAft>
                      </a:pPr>
                      <a:endParaRPr lang="en-US" sz="2000" dirty="0">
                        <a:effectLst/>
                      </a:endParaRPr>
                    </a:p>
                    <a:p>
                      <a:pPr marL="78740" marR="73660" algn="ctr">
                        <a:lnSpc>
                          <a:spcPts val="1400"/>
                        </a:lnSpc>
                        <a:spcBef>
                          <a:spcPts val="10"/>
                        </a:spcBef>
                        <a:spcAft>
                          <a:spcPts val="0"/>
                        </a:spcAft>
                      </a:pPr>
                      <a:r>
                        <a:rPr lang="en-US" sz="2000" dirty="0">
                          <a:effectLst/>
                        </a:rPr>
                        <a:t>27</a:t>
                      </a:r>
                    </a:p>
                  </a:txBody>
                  <a:tcPr marL="0" marR="0" marT="0" marB="0"/>
                </a:tc>
                <a:tc>
                  <a:txBody>
                    <a:bodyPr/>
                    <a:lstStyle/>
                    <a:p>
                      <a:pPr marL="121920" marR="117475" algn="ctr">
                        <a:lnSpc>
                          <a:spcPts val="1400"/>
                        </a:lnSpc>
                        <a:spcBef>
                          <a:spcPts val="10"/>
                        </a:spcBef>
                        <a:spcAft>
                          <a:spcPts val="0"/>
                        </a:spcAft>
                      </a:pPr>
                      <a:endParaRPr lang="en-US" sz="2000" dirty="0">
                        <a:effectLst/>
                      </a:endParaRPr>
                    </a:p>
                    <a:p>
                      <a:pPr marL="121920" marR="117475" algn="ctr">
                        <a:lnSpc>
                          <a:spcPts val="1400"/>
                        </a:lnSpc>
                        <a:spcBef>
                          <a:spcPts val="10"/>
                        </a:spcBef>
                        <a:spcAft>
                          <a:spcPts val="0"/>
                        </a:spcAft>
                      </a:pPr>
                      <a:r>
                        <a:rPr lang="en-US" sz="2000" dirty="0">
                          <a:effectLst/>
                        </a:rPr>
                        <a:t>14</a:t>
                      </a:r>
                    </a:p>
                  </a:txBody>
                  <a:tcPr marL="0" marR="0" marT="0" marB="0"/>
                </a:tc>
                <a:tc>
                  <a:txBody>
                    <a:bodyPr/>
                    <a:lstStyle/>
                    <a:p>
                      <a:pPr marL="368300" marR="363855" algn="ctr">
                        <a:lnSpc>
                          <a:spcPts val="1400"/>
                        </a:lnSpc>
                        <a:spcBef>
                          <a:spcPts val="10"/>
                        </a:spcBef>
                        <a:spcAft>
                          <a:spcPts val="0"/>
                        </a:spcAft>
                      </a:pPr>
                      <a:endParaRPr lang="en-US" sz="2000" dirty="0">
                        <a:effectLst/>
                      </a:endParaRPr>
                    </a:p>
                    <a:p>
                      <a:pPr marL="368300" marR="363855" algn="ctr">
                        <a:lnSpc>
                          <a:spcPts val="1400"/>
                        </a:lnSpc>
                        <a:spcBef>
                          <a:spcPts val="10"/>
                        </a:spcBef>
                        <a:spcAft>
                          <a:spcPts val="0"/>
                        </a:spcAft>
                      </a:pPr>
                      <a:r>
                        <a:rPr lang="en-US" sz="2000" dirty="0">
                          <a:effectLst/>
                        </a:rPr>
                        <a:t>41</a:t>
                      </a:r>
                    </a:p>
                  </a:txBody>
                  <a:tcPr marL="0" marR="0" marT="0" marB="0"/>
                </a:tc>
                <a:extLst>
                  <a:ext uri="{0D108BD9-81ED-4DB2-BD59-A6C34878D82A}">
                    <a16:rowId xmlns:a16="http://schemas.microsoft.com/office/drawing/2014/main" val="1583087391"/>
                  </a:ext>
                </a:extLst>
              </a:tr>
              <a:tr h="356595">
                <a:tc>
                  <a:txBody>
                    <a:bodyPr/>
                    <a:lstStyle/>
                    <a:p>
                      <a:pPr marL="67945" marR="0" algn="l">
                        <a:lnSpc>
                          <a:spcPts val="1400"/>
                        </a:lnSpc>
                        <a:spcBef>
                          <a:spcPts val="10"/>
                        </a:spcBef>
                        <a:spcAft>
                          <a:spcPts val="0"/>
                        </a:spcAft>
                      </a:pPr>
                      <a:endParaRPr lang="en-US" sz="2000" dirty="0">
                        <a:effectLst/>
                      </a:endParaRPr>
                    </a:p>
                    <a:p>
                      <a:pPr marL="67945" marR="0" algn="l">
                        <a:lnSpc>
                          <a:spcPts val="1400"/>
                        </a:lnSpc>
                        <a:spcBef>
                          <a:spcPts val="10"/>
                        </a:spcBef>
                        <a:spcAft>
                          <a:spcPts val="0"/>
                        </a:spcAft>
                      </a:pPr>
                      <a:r>
                        <a:rPr lang="en-US" sz="2000" dirty="0">
                          <a:effectLst/>
                        </a:rPr>
                        <a:t>2021 – 2022</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78740" marR="73660"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78740" marR="73660"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89</a:t>
                      </a:r>
                    </a:p>
                  </a:txBody>
                  <a:tcPr marL="0" marR="0" marT="0" marB="0"/>
                </a:tc>
                <a:tc>
                  <a:txBody>
                    <a:bodyPr/>
                    <a:lstStyle/>
                    <a:p>
                      <a:pPr marL="121920" marR="11747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121920" marR="11747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14</a:t>
                      </a:r>
                    </a:p>
                  </a:txBody>
                  <a:tcPr marL="0" marR="0" marT="0" marB="0"/>
                </a:tc>
                <a:tc>
                  <a:txBody>
                    <a:bodyPr/>
                    <a:lstStyle/>
                    <a:p>
                      <a:pPr marL="368300" marR="36385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368300" marR="36385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103</a:t>
                      </a:r>
                    </a:p>
                  </a:txBody>
                  <a:tcPr marL="0" marR="0" marT="0" marB="0"/>
                </a:tc>
                <a:extLst>
                  <a:ext uri="{0D108BD9-81ED-4DB2-BD59-A6C34878D82A}">
                    <a16:rowId xmlns:a16="http://schemas.microsoft.com/office/drawing/2014/main" val="773943725"/>
                  </a:ext>
                </a:extLst>
              </a:tr>
              <a:tr h="356595">
                <a:tc>
                  <a:txBody>
                    <a:bodyPr/>
                    <a:lstStyle/>
                    <a:p>
                      <a:pPr marL="67945" marR="0" algn="l">
                        <a:lnSpc>
                          <a:spcPts val="1400"/>
                        </a:lnSpc>
                        <a:spcBef>
                          <a:spcPts val="10"/>
                        </a:spcBef>
                        <a:spcAft>
                          <a:spcPts val="0"/>
                        </a:spcAft>
                      </a:pPr>
                      <a:endParaRPr lang="en-US" sz="2000" dirty="0">
                        <a:effectLst/>
                      </a:endParaRPr>
                    </a:p>
                    <a:p>
                      <a:pPr marL="67945" marR="0" algn="l">
                        <a:lnSpc>
                          <a:spcPts val="1400"/>
                        </a:lnSpc>
                        <a:spcBef>
                          <a:spcPts val="10"/>
                        </a:spcBef>
                        <a:spcAft>
                          <a:spcPts val="0"/>
                        </a:spcAft>
                      </a:pPr>
                      <a:r>
                        <a:rPr lang="en-US" sz="2000" dirty="0">
                          <a:effectLst/>
                        </a:rPr>
                        <a:t>2022 – 2023</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78740" marR="73660"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78740" marR="73660"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146</a:t>
                      </a:r>
                    </a:p>
                  </a:txBody>
                  <a:tcPr marL="0" marR="0" marT="0" marB="0"/>
                </a:tc>
                <a:tc>
                  <a:txBody>
                    <a:bodyPr/>
                    <a:lstStyle/>
                    <a:p>
                      <a:pPr marL="121920" marR="11747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121920" marR="11747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22</a:t>
                      </a:r>
                    </a:p>
                  </a:txBody>
                  <a:tcPr marL="0" marR="0" marT="0" marB="0"/>
                </a:tc>
                <a:tc>
                  <a:txBody>
                    <a:bodyPr/>
                    <a:lstStyle/>
                    <a:p>
                      <a:pPr marL="368300" marR="36385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368300" marR="36385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168</a:t>
                      </a:r>
                    </a:p>
                  </a:txBody>
                  <a:tcPr marL="0" marR="0" marT="0" marB="0"/>
                </a:tc>
                <a:extLst>
                  <a:ext uri="{0D108BD9-81ED-4DB2-BD59-A6C34878D82A}">
                    <a16:rowId xmlns:a16="http://schemas.microsoft.com/office/drawing/2014/main" val="111212241"/>
                  </a:ext>
                </a:extLst>
              </a:tr>
              <a:tr h="356595">
                <a:tc>
                  <a:txBody>
                    <a:bodyPr/>
                    <a:lstStyle/>
                    <a:p>
                      <a:pPr marL="67945" marR="0" algn="l">
                        <a:lnSpc>
                          <a:spcPts val="1400"/>
                        </a:lnSpc>
                        <a:spcBef>
                          <a:spcPts val="10"/>
                        </a:spcBef>
                        <a:spcAft>
                          <a:spcPts val="0"/>
                        </a:spcAft>
                      </a:pPr>
                      <a:endParaRPr lang="en-US" sz="2000" dirty="0">
                        <a:effectLst/>
                      </a:endParaRPr>
                    </a:p>
                    <a:p>
                      <a:pPr marL="67945" marR="0" algn="l">
                        <a:lnSpc>
                          <a:spcPts val="1400"/>
                        </a:lnSpc>
                        <a:spcBef>
                          <a:spcPts val="10"/>
                        </a:spcBef>
                        <a:spcAft>
                          <a:spcPts val="0"/>
                        </a:spcAft>
                      </a:pPr>
                      <a:r>
                        <a:rPr lang="en-US" sz="2000" dirty="0">
                          <a:effectLst/>
                        </a:rPr>
                        <a:t>2023 – 2024</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78740" marR="73660"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78740" marR="73660"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5</a:t>
                      </a:r>
                    </a:p>
                  </a:txBody>
                  <a:tcPr marL="0" marR="0" marT="0" marB="0"/>
                </a:tc>
                <a:tc>
                  <a:txBody>
                    <a:bodyPr/>
                    <a:lstStyle/>
                    <a:p>
                      <a:pPr marL="121920" marR="11747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121920" marR="11747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12</a:t>
                      </a:r>
                    </a:p>
                  </a:txBody>
                  <a:tcPr marL="0" marR="0" marT="0" marB="0"/>
                </a:tc>
                <a:tc>
                  <a:txBody>
                    <a:bodyPr/>
                    <a:lstStyle/>
                    <a:p>
                      <a:pPr marL="368300" marR="36385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368300" marR="36385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17</a:t>
                      </a:r>
                    </a:p>
                  </a:txBody>
                  <a:tcPr marL="0" marR="0" marT="0" marB="0"/>
                </a:tc>
                <a:extLst>
                  <a:ext uri="{0D108BD9-81ED-4DB2-BD59-A6C34878D82A}">
                    <a16:rowId xmlns:a16="http://schemas.microsoft.com/office/drawing/2014/main" val="513821449"/>
                  </a:ext>
                </a:extLst>
              </a:tr>
              <a:tr h="356595">
                <a:tc>
                  <a:txBody>
                    <a:bodyPr/>
                    <a:lstStyle/>
                    <a:p>
                      <a:pPr marL="67945" marR="0" algn="l">
                        <a:lnSpc>
                          <a:spcPts val="1400"/>
                        </a:lnSpc>
                        <a:spcBef>
                          <a:spcPts val="10"/>
                        </a:spcBef>
                        <a:spcAft>
                          <a:spcPts val="0"/>
                        </a:spcAft>
                      </a:pPr>
                      <a:endParaRPr lang="en-US" sz="2000" dirty="0">
                        <a:effectLst/>
                      </a:endParaRPr>
                    </a:p>
                    <a:p>
                      <a:pPr marL="67945" marR="0" algn="l">
                        <a:lnSpc>
                          <a:spcPts val="1400"/>
                        </a:lnSpc>
                        <a:spcBef>
                          <a:spcPts val="10"/>
                        </a:spcBef>
                        <a:spcAft>
                          <a:spcPts val="0"/>
                        </a:spcAft>
                      </a:pPr>
                      <a:r>
                        <a:rPr lang="en-US" sz="2000" dirty="0">
                          <a:effectLst/>
                        </a:rPr>
                        <a:t>2024 – 2025</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78740" marR="73660"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78740" marR="73660"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10</a:t>
                      </a:r>
                    </a:p>
                  </a:txBody>
                  <a:tcPr marL="0" marR="0" marT="0" marB="0"/>
                </a:tc>
                <a:tc>
                  <a:txBody>
                    <a:bodyPr/>
                    <a:lstStyle/>
                    <a:p>
                      <a:pPr marL="121920" marR="11747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121920" marR="11747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9</a:t>
                      </a:r>
                    </a:p>
                  </a:txBody>
                  <a:tcPr marL="0" marR="0" marT="0" marB="0"/>
                </a:tc>
                <a:tc>
                  <a:txBody>
                    <a:bodyPr/>
                    <a:lstStyle/>
                    <a:p>
                      <a:pPr marL="368300" marR="36385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368300" marR="36385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19</a:t>
                      </a:r>
                    </a:p>
                  </a:txBody>
                  <a:tcPr marL="0" marR="0" marT="0" marB="0"/>
                </a:tc>
                <a:extLst>
                  <a:ext uri="{0D108BD9-81ED-4DB2-BD59-A6C34878D82A}">
                    <a16:rowId xmlns:a16="http://schemas.microsoft.com/office/drawing/2014/main" val="3421009757"/>
                  </a:ext>
                </a:extLst>
              </a:tr>
              <a:tr h="356595">
                <a:tc>
                  <a:txBody>
                    <a:bodyPr/>
                    <a:lstStyle/>
                    <a:p>
                      <a:pPr marL="67945" marR="0" algn="l">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67945" marR="0" algn="l">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2025 - 2026</a:t>
                      </a:r>
                    </a:p>
                  </a:txBody>
                  <a:tcPr marL="0" marR="0" marT="0" marB="0"/>
                </a:tc>
                <a:tc>
                  <a:txBody>
                    <a:bodyPr/>
                    <a:lstStyle/>
                    <a:p>
                      <a:pPr marL="78740" marR="73660"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78740" marR="73660"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9 (+27)</a:t>
                      </a:r>
                    </a:p>
                  </a:txBody>
                  <a:tcPr marL="0" marR="0" marT="0" marB="0"/>
                </a:tc>
                <a:tc>
                  <a:txBody>
                    <a:bodyPr/>
                    <a:lstStyle/>
                    <a:p>
                      <a:pPr marL="121920" marR="11747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121920" marR="11747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1(+14)</a:t>
                      </a:r>
                    </a:p>
                  </a:txBody>
                  <a:tcPr marL="0" marR="0" marT="0" marB="0"/>
                </a:tc>
                <a:tc>
                  <a:txBody>
                    <a:bodyPr/>
                    <a:lstStyle/>
                    <a:p>
                      <a:pPr marL="368300" marR="36385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368300" marR="36385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10 (+41)</a:t>
                      </a:r>
                    </a:p>
                  </a:txBody>
                  <a:tcPr marL="0" marR="0" marT="0" marB="0"/>
                </a:tc>
                <a:extLst>
                  <a:ext uri="{0D108BD9-81ED-4DB2-BD59-A6C34878D82A}">
                    <a16:rowId xmlns:a16="http://schemas.microsoft.com/office/drawing/2014/main" val="4135585913"/>
                  </a:ext>
                </a:extLst>
              </a:tr>
              <a:tr h="584435">
                <a:tc>
                  <a:txBody>
                    <a:bodyPr/>
                    <a:lstStyle/>
                    <a:p>
                      <a:pPr marL="67945" marR="0" algn="l">
                        <a:lnSpc>
                          <a:spcPts val="1400"/>
                        </a:lnSpc>
                        <a:spcBef>
                          <a:spcPts val="10"/>
                        </a:spcBef>
                        <a:spcAft>
                          <a:spcPts val="0"/>
                        </a:spcAft>
                      </a:pPr>
                      <a:endParaRPr lang="en-US" sz="2000" dirty="0">
                        <a:effectLst/>
                      </a:endParaRPr>
                    </a:p>
                    <a:p>
                      <a:pPr marL="67945" marR="0" algn="l">
                        <a:lnSpc>
                          <a:spcPts val="1400"/>
                        </a:lnSpc>
                        <a:spcBef>
                          <a:spcPts val="10"/>
                        </a:spcBef>
                        <a:spcAft>
                          <a:spcPts val="0"/>
                        </a:spcAft>
                      </a:pPr>
                      <a:r>
                        <a:rPr lang="en-US" sz="2000" dirty="0">
                          <a:effectLst/>
                        </a:rPr>
                        <a:t>Totals</a:t>
                      </a: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txBody>
                  <a:tcPr marL="0" marR="0" marT="0" marB="0"/>
                </a:tc>
                <a:tc>
                  <a:txBody>
                    <a:bodyPr/>
                    <a:lstStyle/>
                    <a:p>
                      <a:pPr marL="78740" marR="73660"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78740" marR="73660"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286</a:t>
                      </a:r>
                    </a:p>
                  </a:txBody>
                  <a:tcPr marL="0" marR="0" marT="0" marB="0"/>
                </a:tc>
                <a:tc>
                  <a:txBody>
                    <a:bodyPr/>
                    <a:lstStyle/>
                    <a:p>
                      <a:pPr marL="121920" marR="11747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121920" marR="11747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72</a:t>
                      </a:r>
                    </a:p>
                  </a:txBody>
                  <a:tcPr marL="0" marR="0" marT="0" marB="0"/>
                </a:tc>
                <a:tc>
                  <a:txBody>
                    <a:bodyPr/>
                    <a:lstStyle/>
                    <a:p>
                      <a:pPr marL="368300" marR="363855" algn="ctr">
                        <a:lnSpc>
                          <a:spcPts val="1400"/>
                        </a:lnSpc>
                        <a:spcBef>
                          <a:spcPts val="10"/>
                        </a:spcBef>
                        <a:spcAft>
                          <a:spcPts val="0"/>
                        </a:spcAft>
                      </a:pPr>
                      <a:endParaRPr lang="en-US" sz="2000" dirty="0">
                        <a:effectLst/>
                        <a:latin typeface="Open Sans Light" panose="020B0306030504020204" pitchFamily="34" charset="0"/>
                        <a:ea typeface="Open Sans Light" panose="020B0306030504020204" pitchFamily="34" charset="0"/>
                        <a:cs typeface="Times New Roman" panose="02020603050405020304" pitchFamily="18" charset="0"/>
                      </a:endParaRPr>
                    </a:p>
                    <a:p>
                      <a:pPr marL="368300" marR="363855" algn="ctr">
                        <a:lnSpc>
                          <a:spcPts val="1400"/>
                        </a:lnSpc>
                        <a:spcBef>
                          <a:spcPts val="10"/>
                        </a:spcBef>
                        <a:spcAft>
                          <a:spcPts val="0"/>
                        </a:spcAft>
                      </a:pPr>
                      <a:r>
                        <a:rPr lang="en-US" sz="2000" dirty="0">
                          <a:effectLst/>
                          <a:latin typeface="Open Sans Light" panose="020B0306030504020204" pitchFamily="34" charset="0"/>
                          <a:ea typeface="Open Sans Light" panose="020B0306030504020204" pitchFamily="34" charset="0"/>
                          <a:cs typeface="Times New Roman" panose="02020603050405020304" pitchFamily="18" charset="0"/>
                        </a:rPr>
                        <a:t>358</a:t>
                      </a:r>
                    </a:p>
                  </a:txBody>
                  <a:tcPr marL="0" marR="0" marT="0" marB="0"/>
                </a:tc>
                <a:extLst>
                  <a:ext uri="{0D108BD9-81ED-4DB2-BD59-A6C34878D82A}">
                    <a16:rowId xmlns:a16="http://schemas.microsoft.com/office/drawing/2014/main" val="1009322179"/>
                  </a:ext>
                </a:extLst>
              </a:tr>
            </a:tbl>
          </a:graphicData>
        </a:graphic>
      </p:graphicFrame>
    </p:spTree>
    <p:extLst>
      <p:ext uri="{BB962C8B-B14F-4D97-AF65-F5344CB8AC3E}">
        <p14:creationId xmlns:p14="http://schemas.microsoft.com/office/powerpoint/2010/main" val="298812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CA9739-8767-4DFB-8C15-460974C1D0B1}"/>
              </a:ext>
            </a:extLst>
          </p:cNvPr>
          <p:cNvSpPr>
            <a:spLocks noGrp="1"/>
          </p:cNvSpPr>
          <p:nvPr>
            <p:ph type="title"/>
          </p:nvPr>
        </p:nvSpPr>
        <p:spPr/>
        <p:txBody>
          <a:bodyPr/>
          <a:lstStyle/>
          <a:p>
            <a:r>
              <a:rPr lang="en-US" dirty="0"/>
              <a:t>Getting a Pulse of  KESA Systems on Pause</a:t>
            </a:r>
          </a:p>
        </p:txBody>
      </p:sp>
      <p:sp>
        <p:nvSpPr>
          <p:cNvPr id="5" name="Text Placeholder 4">
            <a:extLst>
              <a:ext uri="{FF2B5EF4-FFF2-40B4-BE49-F238E27FC236}">
                <a16:creationId xmlns:a16="http://schemas.microsoft.com/office/drawing/2014/main" id="{EB393581-7261-4890-81FF-C4FE8EBD9048}"/>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79351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F068CE9-00E5-4982-BFDE-F648E09C0846}"/>
              </a:ext>
            </a:extLst>
          </p:cNvPr>
          <p:cNvSpPr>
            <a:spLocks noGrp="1"/>
          </p:cNvSpPr>
          <p:nvPr>
            <p:ph idx="1"/>
          </p:nvPr>
        </p:nvSpPr>
        <p:spPr/>
        <p:txBody>
          <a:bodyPr>
            <a:normAutofit/>
          </a:bodyPr>
          <a:lstStyle/>
          <a:p>
            <a:r>
              <a:rPr lang="en-US" dirty="0"/>
              <a:t>How have you addressed the social-emotional needs of staff and students?</a:t>
            </a:r>
          </a:p>
          <a:p>
            <a:r>
              <a:rPr lang="en-US" dirty="0"/>
              <a:t>What data are you collecting to verify that you have effective interventions and supports?</a:t>
            </a:r>
          </a:p>
          <a:p>
            <a:r>
              <a:rPr lang="en-US" dirty="0"/>
              <a:t>What does the analysis of your data tell you?</a:t>
            </a:r>
          </a:p>
          <a:p>
            <a:r>
              <a:rPr lang="en-US" dirty="0"/>
              <a:t>What is your plan now to mitigate any social-emotional loss and what is your plan once the pandemic has ended to correct any areas of need?</a:t>
            </a:r>
            <a:endParaRPr lang="en-US" sz="4000" dirty="0"/>
          </a:p>
          <a:p>
            <a:pPr marL="457200" lvl="1" indent="0">
              <a:buNone/>
            </a:pPr>
            <a:endParaRPr lang="en-US" dirty="0"/>
          </a:p>
        </p:txBody>
      </p:sp>
      <p:sp>
        <p:nvSpPr>
          <p:cNvPr id="3" name="Title 2">
            <a:extLst>
              <a:ext uri="{FF2B5EF4-FFF2-40B4-BE49-F238E27FC236}">
                <a16:creationId xmlns:a16="http://schemas.microsoft.com/office/drawing/2014/main" id="{CD8282F8-9C2D-4F13-9C90-CEC979694A61}"/>
              </a:ext>
            </a:extLst>
          </p:cNvPr>
          <p:cNvSpPr>
            <a:spLocks noGrp="1"/>
          </p:cNvSpPr>
          <p:nvPr>
            <p:ph type="title"/>
          </p:nvPr>
        </p:nvSpPr>
        <p:spPr/>
        <p:txBody>
          <a:bodyPr/>
          <a:lstStyle/>
          <a:p>
            <a:r>
              <a:rPr lang="en-US" b="1" dirty="0"/>
              <a:t>Social-Emotional Progress</a:t>
            </a:r>
            <a:endParaRPr lang="en-US" dirty="0"/>
          </a:p>
        </p:txBody>
      </p:sp>
    </p:spTree>
    <p:extLst>
      <p:ext uri="{BB962C8B-B14F-4D97-AF65-F5344CB8AC3E}">
        <p14:creationId xmlns:p14="http://schemas.microsoft.com/office/powerpoint/2010/main" val="807606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A05330-8EE4-4B7B-ADC5-E138848EB28E}"/>
              </a:ext>
            </a:extLst>
          </p:cNvPr>
          <p:cNvSpPr>
            <a:spLocks noGrp="1"/>
          </p:cNvSpPr>
          <p:nvPr>
            <p:ph idx="1"/>
          </p:nvPr>
        </p:nvSpPr>
        <p:spPr>
          <a:xfrm>
            <a:off x="838200" y="1748519"/>
            <a:ext cx="10515600" cy="3352470"/>
          </a:xfrm>
        </p:spPr>
        <p:txBody>
          <a:bodyPr>
            <a:normAutofit/>
          </a:bodyPr>
          <a:lstStyle/>
          <a:p>
            <a:r>
              <a:rPr lang="en-US" dirty="0"/>
              <a:t>What local assessments and measures are you using to gauge your student growth?</a:t>
            </a:r>
          </a:p>
          <a:p>
            <a:r>
              <a:rPr lang="en-US" dirty="0"/>
              <a:t>What does the evidence from those assessments and measures tell you about student progress?</a:t>
            </a:r>
          </a:p>
          <a:p>
            <a:r>
              <a:rPr lang="en-US" dirty="0"/>
              <a:t>What is your plan now to mitigate any academic loss and what is your plan once the pandemic has ended to correct any areas of need?</a:t>
            </a:r>
          </a:p>
        </p:txBody>
      </p:sp>
      <p:sp>
        <p:nvSpPr>
          <p:cNvPr id="3" name="Title 2">
            <a:extLst>
              <a:ext uri="{FF2B5EF4-FFF2-40B4-BE49-F238E27FC236}">
                <a16:creationId xmlns:a16="http://schemas.microsoft.com/office/drawing/2014/main" id="{7DAC69FB-F45D-4FC6-BD1C-3C8BE2020E3C}"/>
              </a:ext>
            </a:extLst>
          </p:cNvPr>
          <p:cNvSpPr>
            <a:spLocks noGrp="1"/>
          </p:cNvSpPr>
          <p:nvPr>
            <p:ph type="title"/>
          </p:nvPr>
        </p:nvSpPr>
        <p:spPr/>
        <p:txBody>
          <a:bodyPr/>
          <a:lstStyle/>
          <a:p>
            <a:r>
              <a:rPr lang="en-US" dirty="0"/>
              <a:t>Academic Progress</a:t>
            </a:r>
          </a:p>
        </p:txBody>
      </p:sp>
    </p:spTree>
    <p:extLst>
      <p:ext uri="{BB962C8B-B14F-4D97-AF65-F5344CB8AC3E}">
        <p14:creationId xmlns:p14="http://schemas.microsoft.com/office/powerpoint/2010/main" val="4240338394"/>
      </p:ext>
    </p:extLst>
  </p:cSld>
  <p:clrMapOvr>
    <a:masterClrMapping/>
  </p:clrMapOvr>
</p:sld>
</file>

<file path=ppt/theme/theme1.xml><?xml version="1.0" encoding="utf-8"?>
<a:theme xmlns:a="http://schemas.openxmlformats.org/drawingml/2006/main" name="Custom Design">
  <a:themeElements>
    <a:clrScheme name="KSDE">
      <a:dk1>
        <a:srgbClr val="12284C"/>
      </a:dk1>
      <a:lt1>
        <a:sysClr val="window" lastClr="FFFFFF"/>
      </a:lt1>
      <a:dk2>
        <a:srgbClr val="12284C"/>
      </a:dk2>
      <a:lt2>
        <a:srgbClr val="E7E6E6"/>
      </a:lt2>
      <a:accent1>
        <a:srgbClr val="FFA400"/>
      </a:accent1>
      <a:accent2>
        <a:srgbClr val="12284C"/>
      </a:accent2>
      <a:accent3>
        <a:srgbClr val="00B796"/>
      </a:accent3>
      <a:accent4>
        <a:srgbClr val="005587"/>
      </a:accent4>
      <a:accent5>
        <a:srgbClr val="D50032"/>
      </a:accent5>
      <a:accent6>
        <a:srgbClr val="3E4043"/>
      </a:accent6>
      <a:hlink>
        <a:srgbClr val="12284C"/>
      </a:hlink>
      <a:folHlink>
        <a:srgbClr val="53565A"/>
      </a:folHlink>
    </a:clrScheme>
    <a:fontScheme name="KSDE Open Sans">
      <a:majorFont>
        <a:latin typeface="Open Sans"/>
        <a:ea typeface=""/>
        <a:cs typeface=""/>
      </a:majorFont>
      <a:minorFont>
        <a:latin typeface="Open San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hite Template" id="{3F6FE892-DA12-4C81-AA5A-446CD67FAB0A}" vid="{65E85907-513D-47EC-BC1E-D81300383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2889</TotalTime>
  <Words>1873</Words>
  <Application>Microsoft Office PowerPoint</Application>
  <PresentationFormat>Widescreen</PresentationFormat>
  <Paragraphs>315</Paragraphs>
  <Slides>17</Slides>
  <Notes>12</Notes>
  <HiddenSlides>1</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Arial</vt:lpstr>
      <vt:lpstr>Arial Black</vt:lpstr>
      <vt:lpstr>Arial Narrow</vt:lpstr>
      <vt:lpstr>Calibri</vt:lpstr>
      <vt:lpstr>Open Sans</vt:lpstr>
      <vt:lpstr>Open Sans Extrabold</vt:lpstr>
      <vt:lpstr>Open Sans Light</vt:lpstr>
      <vt:lpstr>Open Sans Semibold</vt:lpstr>
      <vt:lpstr>Times New Roman</vt:lpstr>
      <vt:lpstr>Custom Design</vt:lpstr>
      <vt:lpstr>PowerPoint Presentation</vt:lpstr>
      <vt:lpstr>Kansas Education System Accreditation (KESA) Update – January 2021 </vt:lpstr>
      <vt:lpstr>Today’s Purpose</vt:lpstr>
      <vt:lpstr>Redistribution of Systems by Accreditation Year</vt:lpstr>
      <vt:lpstr>Redistribution of Systems by Accreditation Year</vt:lpstr>
      <vt:lpstr>Redistribution of Systems by Accreditation Year</vt:lpstr>
      <vt:lpstr>Getting a Pulse of  KESA Systems on Pause</vt:lpstr>
      <vt:lpstr>Social-Emotional Progress</vt:lpstr>
      <vt:lpstr>Academic Progress</vt:lpstr>
      <vt:lpstr> Please go to the link provided in the chat to provide KSDE with a pulse on Academic and Social Emotional Progress.    This survey will take less than 5 minutes.  Further discussion will follow after the survey is completed.   https://ksde.sjc1.qualtrics.com/jfe/form/SV_0rMcK2tcMEHytIV  </vt:lpstr>
      <vt:lpstr>Social Emotional and Academics </vt:lpstr>
      <vt:lpstr>Requirements and Expectations for Systems who are not pausing</vt:lpstr>
      <vt:lpstr>Requirements and Expectations for Systems who are not pausing</vt:lpstr>
      <vt:lpstr>Requirements and Expectations for Systems who are not pausing</vt:lpstr>
      <vt:lpstr>Mark your calendars for Monthly KESA Updates and Supports </vt:lpstr>
      <vt:lpstr>Thank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Kansas Education System Accreditation (KESA: What can be expected</dc:title>
  <dc:creator>Jeannette Nobo</dc:creator>
  <cp:lastModifiedBy>Jeannette Nobo</cp:lastModifiedBy>
  <cp:revision>85</cp:revision>
  <cp:lastPrinted>2020-08-18T17:00:22Z</cp:lastPrinted>
  <dcterms:created xsi:type="dcterms:W3CDTF">2020-08-06T19:00:44Z</dcterms:created>
  <dcterms:modified xsi:type="dcterms:W3CDTF">2021-01-12T05:06:11Z</dcterms:modified>
</cp:coreProperties>
</file>